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58" r:id="rId5"/>
    <p:sldId id="260" r:id="rId6"/>
    <p:sldId id="271" r:id="rId7"/>
    <p:sldId id="272" r:id="rId8"/>
    <p:sldId id="262" r:id="rId9"/>
    <p:sldId id="263" r:id="rId10"/>
    <p:sldId id="264" r:id="rId11"/>
    <p:sldId id="265" r:id="rId12"/>
    <p:sldId id="266" r:id="rId1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ADE1"/>
    <a:srgbClr val="9FABD5"/>
    <a:srgbClr val="F0F0F0"/>
    <a:srgbClr val="E1E1E1"/>
    <a:srgbClr val="502D7D"/>
    <a:srgbClr val="4B5FAB"/>
    <a:srgbClr val="98C8E8"/>
    <a:srgbClr val="3A96D2"/>
    <a:srgbClr val="272B59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Estilo Médio 4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2052" y="-19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CCA2-743E-4239-8026-44F8B72B87BA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E7BB-2DDD-424B-A1EF-EE3E16F833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1907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CCA2-743E-4239-8026-44F8B72B87BA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E7BB-2DDD-424B-A1EF-EE3E16F833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313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CCA2-743E-4239-8026-44F8B72B87BA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E7BB-2DDD-424B-A1EF-EE3E16F833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0093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CCA2-743E-4239-8026-44F8B72B87BA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E7BB-2DDD-424B-A1EF-EE3E16F833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8562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CCA2-743E-4239-8026-44F8B72B87BA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E7BB-2DDD-424B-A1EF-EE3E16F833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315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CCA2-743E-4239-8026-44F8B72B87BA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E7BB-2DDD-424B-A1EF-EE3E16F833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83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CCA2-743E-4239-8026-44F8B72B87BA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E7BB-2DDD-424B-A1EF-EE3E16F833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5945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CCA2-743E-4239-8026-44F8B72B87BA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E7BB-2DDD-424B-A1EF-EE3E16F833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3798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CCA2-743E-4239-8026-44F8B72B87BA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E7BB-2DDD-424B-A1EF-EE3E16F833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467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CCA2-743E-4239-8026-44F8B72B87BA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E7BB-2DDD-424B-A1EF-EE3E16F833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0229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CCA2-743E-4239-8026-44F8B72B87BA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5E7BB-2DDD-424B-A1EF-EE3E16F833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481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FCCA2-743E-4239-8026-44F8B72B87BA}" type="datetimeFigureOut">
              <a:rPr lang="pt-BR" smtClean="0"/>
              <a:t>27/08/2025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5E7BB-2DDD-424B-A1EF-EE3E16F833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2569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C2A718B-7092-DE5E-0D35-20F0D3BC9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DE9CD787-4D30-9B72-A7D4-D7A90A2127FC}"/>
              </a:ext>
            </a:extLst>
          </p:cNvPr>
          <p:cNvSpPr txBox="1"/>
          <p:nvPr/>
        </p:nvSpPr>
        <p:spPr>
          <a:xfrm>
            <a:off x="2882900" y="295816"/>
            <a:ext cx="30401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3A96D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 SETORIAL</a:t>
            </a:r>
          </a:p>
          <a:p>
            <a:r>
              <a:rPr lang="pt-BR" b="1" dirty="0">
                <a:solidFill>
                  <a:srgbClr val="3A96D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QUALIDADE </a:t>
            </a:r>
          </a:p>
          <a:p>
            <a:r>
              <a:rPr lang="pt-BR" b="1" dirty="0">
                <a:solidFill>
                  <a:srgbClr val="3A96D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TINTAS IMOBILIÁRIAS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2428A10-6A25-9446-F650-15193B1B5636}"/>
              </a:ext>
            </a:extLst>
          </p:cNvPr>
          <p:cNvSpPr txBox="1"/>
          <p:nvPr/>
        </p:nvSpPr>
        <p:spPr>
          <a:xfrm>
            <a:off x="2882900" y="1167283"/>
            <a:ext cx="28119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solidFill>
                  <a:srgbClr val="272B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QUESTIONÁRIO DE INFORMAÇÕES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E2A41972-69C9-2C73-A4A1-67536E3A7F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095" y="295816"/>
            <a:ext cx="1083853" cy="1223568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78241FEB-3394-C52B-77CB-AAE39614F480}"/>
              </a:ext>
            </a:extLst>
          </p:cNvPr>
          <p:cNvSpPr txBox="1"/>
          <p:nvPr/>
        </p:nvSpPr>
        <p:spPr>
          <a:xfrm>
            <a:off x="970028" y="7856990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SOLICITAMOS QUE NAS TABELAS A SEGUIR SEJAM I</a:t>
            </a:r>
            <a:r>
              <a:rPr lang="pt-BR" sz="1000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NDICADAS </a:t>
            </a:r>
          </a:p>
          <a:p>
            <a:pPr algn="ctr"/>
            <a:r>
              <a:rPr lang="pt-BR" sz="1000" b="1" dirty="0">
                <a:solidFill>
                  <a:srgbClr val="272B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TODAS AS MARCAS PRODUZIDAS</a:t>
            </a:r>
            <a:r>
              <a:rPr lang="pt-BR" sz="1000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COMERCIALIZADAS OU DISTRIBUÍDAS PELA EMPRESA PARA CADA FAMÍLIA DE PRODUTO, BEM COMO A UNIDADE FABRIL ONDE CADA MARCA É PRODUZIDA.</a:t>
            </a:r>
            <a:endParaRPr lang="pt-BR" sz="1000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15" name="Tabela 15">
            <a:extLst>
              <a:ext uri="{FF2B5EF4-FFF2-40B4-BE49-F238E27FC236}">
                <a16:creationId xmlns:a16="http://schemas.microsoft.com/office/drawing/2014/main" id="{B817B4F9-CE2D-4700-A47A-B033132210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874667"/>
              </p:ext>
            </p:extLst>
          </p:nvPr>
        </p:nvGraphicFramePr>
        <p:xfrm>
          <a:off x="844550" y="2060156"/>
          <a:ext cx="5168900" cy="2738307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168900">
                  <a:extLst>
                    <a:ext uri="{9D8B030D-6E8A-4147-A177-3AD203B41FA5}">
                      <a16:colId xmlns:a16="http://schemas.microsoft.com/office/drawing/2014/main" val="2379762660"/>
                    </a:ext>
                  </a:extLst>
                </a:gridCol>
              </a:tblGrid>
              <a:tr h="360867">
                <a:tc>
                  <a:txBody>
                    <a:bodyPr/>
                    <a:lstStyle/>
                    <a:p>
                      <a:r>
                        <a:rPr lang="pt-BR" sz="1350" b="1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DADOS DA UNIDADE FABRIL 1</a:t>
                      </a:r>
                      <a:endParaRPr lang="pt-BR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3808359"/>
                  </a:ext>
                </a:extLst>
              </a:tr>
              <a:tr h="256324">
                <a:tc>
                  <a:txBody>
                    <a:bodyPr/>
                    <a:lstStyle/>
                    <a:p>
                      <a:pPr algn="l"/>
                      <a:r>
                        <a:rPr lang="pt-BR" sz="100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Razão Social:</a:t>
                      </a:r>
                    </a:p>
                    <a:p>
                      <a:pPr algn="l"/>
                      <a:endParaRPr lang="pt-BR" sz="1000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74312871"/>
                  </a:ext>
                </a:extLst>
              </a:tr>
              <a:tr h="256324">
                <a:tc>
                  <a:txBody>
                    <a:bodyPr/>
                    <a:lstStyle/>
                    <a:p>
                      <a:pPr algn="l"/>
                      <a:r>
                        <a:rPr lang="pt-BR" sz="100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Endereço completo:</a:t>
                      </a:r>
                    </a:p>
                    <a:p>
                      <a:pPr algn="l"/>
                      <a:endParaRPr lang="pt-BR" sz="1000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23679"/>
                  </a:ext>
                </a:extLst>
              </a:tr>
              <a:tr h="256324">
                <a:tc>
                  <a:txBody>
                    <a:bodyPr/>
                    <a:lstStyle/>
                    <a:p>
                      <a:pPr algn="l"/>
                      <a:r>
                        <a:rPr lang="pt-BR" sz="100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CNPJ:</a:t>
                      </a:r>
                    </a:p>
                    <a:p>
                      <a:pPr algn="l"/>
                      <a:endParaRPr lang="pt-BR" sz="1000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16265"/>
                  </a:ext>
                </a:extLst>
              </a:tr>
              <a:tr h="256324">
                <a:tc>
                  <a:txBody>
                    <a:bodyPr/>
                    <a:lstStyle/>
                    <a:p>
                      <a:pPr algn="l"/>
                      <a:r>
                        <a:rPr lang="pt-BR" sz="100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Inscrição Estadual:</a:t>
                      </a:r>
                    </a:p>
                    <a:p>
                      <a:pPr algn="l"/>
                      <a:endParaRPr lang="pt-BR" sz="1000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80022"/>
                  </a:ext>
                </a:extLst>
              </a:tr>
              <a:tr h="256324">
                <a:tc>
                  <a:txBody>
                    <a:bodyPr/>
                    <a:lstStyle/>
                    <a:p>
                      <a:pPr algn="l"/>
                      <a:r>
                        <a:rPr lang="pt-BR" sz="10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da empresa:</a:t>
                      </a:r>
                    </a:p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721238"/>
                  </a:ext>
                </a:extLst>
              </a:tr>
              <a:tr h="256324">
                <a:tc>
                  <a:txBody>
                    <a:bodyPr/>
                    <a:lstStyle/>
                    <a:p>
                      <a:pPr algn="just"/>
                      <a:r>
                        <a:rPr lang="pt-BR" sz="1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 seguir os </a:t>
                      </a:r>
                      <a:r>
                        <a:rPr lang="pt-BR" sz="10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responsáveis da empresa perante o Programa </a:t>
                      </a:r>
                      <a:r>
                        <a:rPr lang="pt-BR" sz="1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demais contatos da referida empresa que estão </a:t>
                      </a:r>
                      <a:r>
                        <a:rPr lang="pt-BR" sz="10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autorizados a receber a proposta.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2081085"/>
                  </a:ext>
                </a:extLst>
              </a:tr>
            </a:tbl>
          </a:graphicData>
        </a:graphic>
      </p:graphicFrame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CBA44423-8530-068F-6100-81BD1B2118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304916"/>
              </p:ext>
            </p:extLst>
          </p:nvPr>
        </p:nvGraphicFramePr>
        <p:xfrm>
          <a:off x="844550" y="4812236"/>
          <a:ext cx="5168900" cy="2312597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292225">
                  <a:extLst>
                    <a:ext uri="{9D8B030D-6E8A-4147-A177-3AD203B41FA5}">
                      <a16:colId xmlns:a16="http://schemas.microsoft.com/office/drawing/2014/main" val="2430091675"/>
                    </a:ext>
                  </a:extLst>
                </a:gridCol>
                <a:gridCol w="1292225">
                  <a:extLst>
                    <a:ext uri="{9D8B030D-6E8A-4147-A177-3AD203B41FA5}">
                      <a16:colId xmlns:a16="http://schemas.microsoft.com/office/drawing/2014/main" val="402198516"/>
                    </a:ext>
                  </a:extLst>
                </a:gridCol>
                <a:gridCol w="1292225">
                  <a:extLst>
                    <a:ext uri="{9D8B030D-6E8A-4147-A177-3AD203B41FA5}">
                      <a16:colId xmlns:a16="http://schemas.microsoft.com/office/drawing/2014/main" val="181988834"/>
                    </a:ext>
                  </a:extLst>
                </a:gridCol>
                <a:gridCol w="1292225">
                  <a:extLst>
                    <a:ext uri="{9D8B030D-6E8A-4147-A177-3AD203B41FA5}">
                      <a16:colId xmlns:a16="http://schemas.microsoft.com/office/drawing/2014/main" val="31656959"/>
                    </a:ext>
                  </a:extLst>
                </a:gridCol>
              </a:tblGrid>
              <a:tr h="314557">
                <a:tc>
                  <a:txBody>
                    <a:bodyPr/>
                    <a:lstStyle/>
                    <a:p>
                      <a:pPr algn="ctr"/>
                      <a:r>
                        <a:rPr lang="pt-BR" sz="1000" b="1" kern="1200" dirty="0">
                          <a:solidFill>
                            <a:srgbClr val="F2F2F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Nome completo</a:t>
                      </a:r>
                      <a:endParaRPr lang="pt-BR" sz="1000" b="1" dirty="0">
                        <a:solidFill>
                          <a:srgbClr val="F2F2F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3A96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1800"/>
                        </a:spcAft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1000" b="1" dirty="0">
                          <a:solidFill>
                            <a:srgbClr val="F2F2F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Endereço</a:t>
                      </a:r>
                      <a:endParaRPr lang="pt-BR" sz="1000" b="1" dirty="0">
                        <a:solidFill>
                          <a:srgbClr val="F2F2F2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3A96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1800"/>
                        </a:spcAft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1000" b="1" dirty="0">
                          <a:solidFill>
                            <a:srgbClr val="F2F2F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Telefone</a:t>
                      </a:r>
                    </a:p>
                  </a:txBody>
                  <a:tcPr marL="44450" marR="44450" marT="0" marB="0" anchor="ctr">
                    <a:solidFill>
                      <a:srgbClr val="3A96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1800"/>
                        </a:spcAft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1000" b="1" dirty="0">
                          <a:solidFill>
                            <a:srgbClr val="F2F2F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E-mail</a:t>
                      </a:r>
                    </a:p>
                  </a:txBody>
                  <a:tcPr marL="44450" marR="44450" marT="0" marB="0" anchor="ctr">
                    <a:solidFill>
                      <a:srgbClr val="3A9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8527851"/>
                  </a:ext>
                </a:extLst>
              </a:tr>
              <a:tr h="49951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4624875"/>
                  </a:ext>
                </a:extLst>
              </a:tr>
              <a:tr h="49951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207489"/>
                  </a:ext>
                </a:extLst>
              </a:tr>
              <a:tr h="49951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156445"/>
                  </a:ext>
                </a:extLst>
              </a:tr>
              <a:tr h="49951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3285253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5E460E0E-6B72-5633-0500-2D3FBDE7B1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405" y="9116416"/>
            <a:ext cx="1399190" cy="558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534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B0F67C3B-5973-5CAF-6FCE-E4A832C33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405" y="9116416"/>
            <a:ext cx="1399190" cy="558255"/>
          </a:xfrm>
          <a:prstGeom prst="rect">
            <a:avLst/>
          </a:prstGeom>
        </p:spPr>
      </p:pic>
      <p:graphicFrame>
        <p:nvGraphicFramePr>
          <p:cNvPr id="17" name="Tabela 6">
            <a:extLst>
              <a:ext uri="{FF2B5EF4-FFF2-40B4-BE49-F238E27FC236}">
                <a16:creationId xmlns:a16="http://schemas.microsoft.com/office/drawing/2014/main" id="{8453383D-0636-EC1C-8F32-CBFB98058D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13727"/>
              </p:ext>
            </p:extLst>
          </p:nvPr>
        </p:nvGraphicFramePr>
        <p:xfrm>
          <a:off x="435597" y="4567556"/>
          <a:ext cx="5986805" cy="159941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183773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5004539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</a:tblGrid>
              <a:tr h="386671">
                <a:tc>
                  <a:txBody>
                    <a:bodyPr/>
                    <a:lstStyle/>
                    <a:p>
                      <a:pPr algn="ctr"/>
                      <a:r>
                        <a:rPr lang="pt-B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it-IT" sz="1500" b="0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VERNIZ DE USO INTERIOR </a:t>
                      </a:r>
                      <a:r>
                        <a:rPr lang="it-IT" sz="1500" b="1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BASE SOLVENTE</a:t>
                      </a:r>
                      <a:endParaRPr lang="pt-BR" sz="1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563238"/>
                  </a:ext>
                </a:extLst>
              </a:tr>
              <a:tr h="228487">
                <a:tc gridSpan="4">
                  <a:txBody>
                    <a:bodyPr/>
                    <a:lstStyle/>
                    <a:p>
                      <a:pPr algn="ctr"/>
                      <a:r>
                        <a:rPr lang="pt-BR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produzida, comercializada ou distribuídas pela </a:t>
                      </a: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 1. </a:t>
                      </a:r>
                    </a:p>
                  </a:txBody>
                  <a:tcPr anchor="ctr">
                    <a:solidFill>
                      <a:srgbClr val="98C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443247">
                <a:tc rowSpan="2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3A96D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 anchorCtr="1"/>
                </a:tc>
                <a:tc rowSpan="2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BRILHANTE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541007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</a:tbl>
          </a:graphicData>
        </a:graphic>
      </p:graphicFrame>
      <p:graphicFrame>
        <p:nvGraphicFramePr>
          <p:cNvPr id="18" name="Tabela 6">
            <a:extLst>
              <a:ext uri="{FF2B5EF4-FFF2-40B4-BE49-F238E27FC236}">
                <a16:creationId xmlns:a16="http://schemas.microsoft.com/office/drawing/2014/main" id="{252D5FDA-67F0-4901-48C6-BCB45CD942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304216"/>
              </p:ext>
            </p:extLst>
          </p:nvPr>
        </p:nvGraphicFramePr>
        <p:xfrm>
          <a:off x="434235" y="6166968"/>
          <a:ext cx="5986805" cy="1212741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186496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5001816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</a:tblGrid>
              <a:tr h="228487">
                <a:tc gridSpan="4">
                  <a:txBody>
                    <a:bodyPr/>
                    <a:lstStyle/>
                    <a:p>
                      <a:pPr algn="ctr"/>
                      <a:r>
                        <a:rPr lang="pt-B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produzida, comercializada ou distribuídas </a:t>
                      </a:r>
                      <a:r>
                        <a:rPr lang="pt-BR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 </a:t>
                      </a: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 2. </a:t>
                      </a:r>
                    </a:p>
                  </a:txBody>
                  <a:tcPr anchor="ctr">
                    <a:solidFill>
                      <a:srgbClr val="9FA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443247">
                <a:tc rowSpan="2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4B5FA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 anchorCtr="1"/>
                </a:tc>
                <a:tc rowSpan="2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BRILHANTE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541007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</a:tbl>
          </a:graphicData>
        </a:graphic>
      </p:graphicFrame>
      <p:graphicFrame>
        <p:nvGraphicFramePr>
          <p:cNvPr id="19" name="Tabela 6">
            <a:extLst>
              <a:ext uri="{FF2B5EF4-FFF2-40B4-BE49-F238E27FC236}">
                <a16:creationId xmlns:a16="http://schemas.microsoft.com/office/drawing/2014/main" id="{E0B12AC3-F493-5332-DA1C-88BEC8C782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540528"/>
              </p:ext>
            </p:extLst>
          </p:nvPr>
        </p:nvGraphicFramePr>
        <p:xfrm>
          <a:off x="435596" y="7379709"/>
          <a:ext cx="5986805" cy="1212741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175610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5012702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</a:tblGrid>
              <a:tr h="228487">
                <a:tc gridSpan="4">
                  <a:txBody>
                    <a:bodyPr/>
                    <a:lstStyle/>
                    <a:p>
                      <a:pPr algn="ctr"/>
                      <a:r>
                        <a:rPr lang="pt-B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produzida, comercializada ou distribuídas </a:t>
                      </a: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 unidade fabril 3</a:t>
                      </a:r>
                      <a:r>
                        <a:rPr lang="pt-B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 anchor="ctr">
                    <a:solidFill>
                      <a:srgbClr val="C3AD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443247">
                <a:tc rowSpan="2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502D7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 anchorCtr="1"/>
                </a:tc>
                <a:tc rowSpan="2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BRILHANTE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541007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</a:tbl>
          </a:graphicData>
        </a:graphic>
      </p:graphicFrame>
      <p:graphicFrame>
        <p:nvGraphicFramePr>
          <p:cNvPr id="4" name="Tabela 6">
            <a:extLst>
              <a:ext uri="{FF2B5EF4-FFF2-40B4-BE49-F238E27FC236}">
                <a16:creationId xmlns:a16="http://schemas.microsoft.com/office/drawing/2014/main" id="{85143C97-72D5-D280-D984-7E77A634E9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260861"/>
              </p:ext>
            </p:extLst>
          </p:nvPr>
        </p:nvGraphicFramePr>
        <p:xfrm>
          <a:off x="436959" y="252731"/>
          <a:ext cx="5986806" cy="159941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183773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1431925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3572615">
                  <a:extLst>
                    <a:ext uri="{9D8B030D-6E8A-4147-A177-3AD203B41FA5}">
                      <a16:colId xmlns:a16="http://schemas.microsoft.com/office/drawing/2014/main" val="1580937141"/>
                    </a:ext>
                  </a:extLst>
                </a:gridCol>
              </a:tblGrid>
              <a:tr h="386671">
                <a:tc>
                  <a:txBody>
                    <a:bodyPr/>
                    <a:lstStyle/>
                    <a:p>
                      <a:pPr algn="ctr"/>
                      <a:r>
                        <a:rPr lang="pt-B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it-IT" sz="1500" b="0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TINTA A </a:t>
                      </a:r>
                      <a:r>
                        <a:rPr lang="it-IT" sz="1500" b="1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ÓLEO</a:t>
                      </a:r>
                      <a:endParaRPr lang="pt-BR" sz="1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563238"/>
                  </a:ext>
                </a:extLst>
              </a:tr>
              <a:tr h="228487">
                <a:tc gridSpan="5">
                  <a:txBody>
                    <a:bodyPr/>
                    <a:lstStyle/>
                    <a:p>
                      <a:pPr algn="ctr"/>
                      <a:r>
                        <a:rPr lang="pt-BR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produzida, comercializada ou distribuídas pela </a:t>
                      </a: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 1. </a:t>
                      </a:r>
                    </a:p>
                  </a:txBody>
                  <a:tcPr anchor="ctr">
                    <a:solidFill>
                      <a:srgbClr val="98C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443247">
                <a:tc rowSpan="2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3A96D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 anchorCtr="1"/>
                </a:tc>
                <a:tc rowSpan="2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BRILHANTE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as cores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Branco    ____ Preto    ____ Vermelho    ____ Laranja    ____ Amarelo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541007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as cores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Branco    ____ Preto    ____ Vermelho    ____ Laranja    ____ Amarelo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</a:tbl>
          </a:graphicData>
        </a:graphic>
      </p:graphicFrame>
      <p:graphicFrame>
        <p:nvGraphicFramePr>
          <p:cNvPr id="5" name="Tabela 6">
            <a:extLst>
              <a:ext uri="{FF2B5EF4-FFF2-40B4-BE49-F238E27FC236}">
                <a16:creationId xmlns:a16="http://schemas.microsoft.com/office/drawing/2014/main" id="{DD7A9C21-DDD3-5212-A830-C63A120F67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516246"/>
              </p:ext>
            </p:extLst>
          </p:nvPr>
        </p:nvGraphicFramePr>
        <p:xfrm>
          <a:off x="435597" y="1852143"/>
          <a:ext cx="5986805" cy="1212741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186496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1449614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3552202">
                  <a:extLst>
                    <a:ext uri="{9D8B030D-6E8A-4147-A177-3AD203B41FA5}">
                      <a16:colId xmlns:a16="http://schemas.microsoft.com/office/drawing/2014/main" val="2233118874"/>
                    </a:ext>
                  </a:extLst>
                </a:gridCol>
              </a:tblGrid>
              <a:tr h="228487">
                <a:tc gridSpan="5">
                  <a:txBody>
                    <a:bodyPr/>
                    <a:lstStyle/>
                    <a:p>
                      <a:pPr algn="ctr"/>
                      <a:r>
                        <a:rPr lang="pt-B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produzida, comercializada ou distribuídas pela </a:t>
                      </a: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 2. </a:t>
                      </a:r>
                    </a:p>
                  </a:txBody>
                  <a:tcPr anchor="ctr">
                    <a:solidFill>
                      <a:srgbClr val="9FA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443247">
                <a:tc rowSpan="2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4B5FA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 anchorCtr="1"/>
                </a:tc>
                <a:tc rowSpan="2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BRILHANTE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as cores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Branco    ____ Preto    ____ Vermelho    ____ Laranja    ____ Amarelo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541007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as cores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Branco    ____ Preto    ____ Vermelho    ____ Laranja    ____ Amarelo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</a:tbl>
          </a:graphicData>
        </a:graphic>
      </p:graphicFrame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C4847B15-11D0-3AB4-CAAB-2423C3ED98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576894"/>
              </p:ext>
            </p:extLst>
          </p:nvPr>
        </p:nvGraphicFramePr>
        <p:xfrm>
          <a:off x="436958" y="3064884"/>
          <a:ext cx="5986805" cy="1212741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175610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1452789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3559913">
                  <a:extLst>
                    <a:ext uri="{9D8B030D-6E8A-4147-A177-3AD203B41FA5}">
                      <a16:colId xmlns:a16="http://schemas.microsoft.com/office/drawing/2014/main" val="2162683195"/>
                    </a:ext>
                  </a:extLst>
                </a:gridCol>
              </a:tblGrid>
              <a:tr h="228487">
                <a:tc gridSpan="5">
                  <a:txBody>
                    <a:bodyPr/>
                    <a:lstStyle/>
                    <a:p>
                      <a:pPr algn="ctr"/>
                      <a:r>
                        <a:rPr lang="pt-B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produzida, comercializada ou distribuídas pela </a:t>
                      </a: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 3. </a:t>
                      </a:r>
                    </a:p>
                  </a:txBody>
                  <a:tcPr anchor="ctr">
                    <a:solidFill>
                      <a:srgbClr val="C3AD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443247">
                <a:tc rowSpan="2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502D7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 anchorCtr="1"/>
                </a:tc>
                <a:tc rowSpan="2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BRILHANTE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as cores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Branco    ____ Preto    ____ Vermelho    ____ Laranja    ____ Amarelo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541007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as cores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Branco    ____ Preto    ____ Vermelho    ____ Laranja    ____ Amarelo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</a:tbl>
          </a:graphicData>
        </a:graphic>
      </p:graphicFrame>
      <p:sp>
        <p:nvSpPr>
          <p:cNvPr id="9" name="CaixaDeTexto 8">
            <a:extLst>
              <a:ext uri="{FF2B5EF4-FFF2-40B4-BE49-F238E27FC236}">
                <a16:creationId xmlns:a16="http://schemas.microsoft.com/office/drawing/2014/main" id="{B6B08BA8-9CE2-AD90-3D27-A382DFABD4E1}"/>
              </a:ext>
            </a:extLst>
          </p:cNvPr>
          <p:cNvSpPr txBox="1"/>
          <p:nvPr/>
        </p:nvSpPr>
        <p:spPr>
          <a:xfrm>
            <a:off x="358035" y="8654378"/>
            <a:ext cx="5984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NECESSÁRIO, PODEM SER INCLUÍDAS MAIS LINHAS NA TABELA PARA INCLUIR AS MARCAS.</a:t>
            </a:r>
            <a:endParaRPr lang="pt-BR" sz="1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677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B0F67C3B-5973-5CAF-6FCE-E4A832C33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405" y="9116416"/>
            <a:ext cx="1399190" cy="558255"/>
          </a:xfrm>
          <a:prstGeom prst="rect">
            <a:avLst/>
          </a:prstGeom>
        </p:spPr>
      </p:pic>
      <p:graphicFrame>
        <p:nvGraphicFramePr>
          <p:cNvPr id="3" name="Tabela 6">
            <a:extLst>
              <a:ext uri="{FF2B5EF4-FFF2-40B4-BE49-F238E27FC236}">
                <a16:creationId xmlns:a16="http://schemas.microsoft.com/office/drawing/2014/main" id="{FB713754-F4B3-2FE1-0D82-889E29C2EA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5723052"/>
              </p:ext>
            </p:extLst>
          </p:nvPr>
        </p:nvGraphicFramePr>
        <p:xfrm>
          <a:off x="436959" y="252731"/>
          <a:ext cx="5996872" cy="295656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6699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288787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2074031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2858781">
                  <a:extLst>
                    <a:ext uri="{9D8B030D-6E8A-4147-A177-3AD203B41FA5}">
                      <a16:colId xmlns:a16="http://schemas.microsoft.com/office/drawing/2014/main" val="2794544661"/>
                    </a:ext>
                  </a:extLst>
                </a:gridCol>
              </a:tblGrid>
              <a:tr h="633600">
                <a:tc>
                  <a:txBody>
                    <a:bodyPr/>
                    <a:lstStyle/>
                    <a:p>
                      <a:pPr algn="ctr"/>
                      <a:r>
                        <a:rPr lang="pt-B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it-IT" sz="1500" b="0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TEXTURAS </a:t>
                      </a:r>
                      <a:r>
                        <a:rPr lang="it-IT" sz="1500" b="1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USO EXTERIOR </a:t>
                      </a:r>
                      <a:r>
                        <a:rPr lang="it-IT" sz="1500" b="0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QUE </a:t>
                      </a:r>
                      <a:r>
                        <a:rPr lang="it-IT" sz="1500" b="1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NÃO</a:t>
                      </a:r>
                      <a:r>
                        <a:rPr lang="it-IT" sz="1500" b="0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NECESSITAM DE ACABAMENTO ADICIONAL</a:t>
                      </a:r>
                    </a:p>
                    <a:p>
                      <a:pPr algn="ctr"/>
                      <a:r>
                        <a:rPr lang="pt-BR" sz="800" b="0" dirty="0">
                          <a:solidFill>
                            <a:srgbClr val="3A96D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(uso exterior, interior/exterior, exterior/interior)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563238"/>
                  </a:ext>
                </a:extLst>
              </a:tr>
              <a:tr h="187200">
                <a:tc gridSpan="5">
                  <a:txBody>
                    <a:bodyPr/>
                    <a:lstStyle/>
                    <a:p>
                      <a:pPr algn="ctr"/>
                      <a:r>
                        <a:rPr lang="pt-BR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produzida, comercializada ou distribuída pela </a:t>
                      </a: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 1. </a:t>
                      </a:r>
                    </a:p>
                  </a:txBody>
                  <a:tcPr anchor="ctr">
                    <a:solidFill>
                      <a:srgbClr val="98C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242219">
                <a:tc gridSpan="3">
                  <a:txBody>
                    <a:bodyPr/>
                    <a:lstStyle/>
                    <a:p>
                      <a:pPr algn="ctr"/>
                      <a:endParaRPr lang="pt-BR" sz="5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solidFill>
                      <a:srgbClr val="98C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7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Marca: 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7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Volume de produção em porcentagem</a:t>
                      </a:r>
                    </a:p>
                    <a:p>
                      <a:r>
                        <a:rPr lang="pt-BR" sz="7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(deve somar 100% para a unidade fabril)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852764"/>
                  </a:ext>
                </a:extLst>
              </a:tr>
              <a:tr h="187200">
                <a:tc rowSpan="9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3A96D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 anchorCtr="1"/>
                </a:tc>
                <a:tc rowSpan="9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GRANULOMETRIA</a:t>
                      </a:r>
                    </a:p>
                  </a:txBody>
                  <a:tcPr vert="vert270" anchor="ctr" anchorCtr="1"/>
                </a:tc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733775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271483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MÉDIA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8164878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8342795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868875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GROSSA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401525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01985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416074"/>
                  </a:ext>
                </a:extLst>
              </a:tr>
            </a:tbl>
          </a:graphicData>
        </a:graphic>
      </p:graphicFrame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3EBA5E88-B7CF-CE46-B7DD-006A48333E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314439"/>
              </p:ext>
            </p:extLst>
          </p:nvPr>
        </p:nvGraphicFramePr>
        <p:xfrm>
          <a:off x="436959" y="3229910"/>
          <a:ext cx="5996872" cy="1981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6699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288787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2061331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2871481">
                  <a:extLst>
                    <a:ext uri="{9D8B030D-6E8A-4147-A177-3AD203B41FA5}">
                      <a16:colId xmlns:a16="http://schemas.microsoft.com/office/drawing/2014/main" val="2794544661"/>
                    </a:ext>
                  </a:extLst>
                </a:gridCol>
              </a:tblGrid>
              <a:tr h="187200">
                <a:tc gridSpan="5">
                  <a:txBody>
                    <a:bodyPr/>
                    <a:lstStyle/>
                    <a:p>
                      <a:pPr algn="ctr"/>
                      <a:r>
                        <a:rPr lang="pt-BR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produzida, comercializada ou distribuída pela </a:t>
                      </a: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 2. </a:t>
                      </a:r>
                    </a:p>
                  </a:txBody>
                  <a:tcPr anchor="ctr">
                    <a:solidFill>
                      <a:srgbClr val="9FA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187200">
                <a:tc rowSpan="9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4B5FA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 anchorCtr="1"/>
                </a:tc>
                <a:tc rowSpan="9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GRANULOMETRIA</a:t>
                      </a:r>
                    </a:p>
                  </a:txBody>
                  <a:tcPr vert="vert270" anchor="ctr" anchorCtr="1"/>
                </a:tc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733775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271483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MÉDIA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8164878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8342795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868875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GROSSA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401525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01985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416074"/>
                  </a:ext>
                </a:extLst>
              </a:tr>
            </a:tbl>
          </a:graphicData>
        </a:graphic>
      </p:graphicFrame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D11D0006-5F1C-C00D-A114-4E35AB00EE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495936"/>
              </p:ext>
            </p:extLst>
          </p:nvPr>
        </p:nvGraphicFramePr>
        <p:xfrm>
          <a:off x="438240" y="5231729"/>
          <a:ext cx="5996872" cy="1981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6699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288787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2061331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2871481">
                  <a:extLst>
                    <a:ext uri="{9D8B030D-6E8A-4147-A177-3AD203B41FA5}">
                      <a16:colId xmlns:a16="http://schemas.microsoft.com/office/drawing/2014/main" val="2794544661"/>
                    </a:ext>
                  </a:extLst>
                </a:gridCol>
              </a:tblGrid>
              <a:tr h="187200">
                <a:tc gridSpan="5">
                  <a:txBody>
                    <a:bodyPr/>
                    <a:lstStyle/>
                    <a:p>
                      <a:pPr algn="ctr"/>
                      <a:r>
                        <a:rPr lang="pt-BR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produzida, comercializada ou distribuída pela </a:t>
                      </a: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 3. </a:t>
                      </a:r>
                    </a:p>
                  </a:txBody>
                  <a:tcPr anchor="ctr">
                    <a:solidFill>
                      <a:srgbClr val="C3AD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187200">
                <a:tc rowSpan="9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502D7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 anchorCtr="1"/>
                </a:tc>
                <a:tc rowSpan="9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GRANULOMETRIA</a:t>
                      </a:r>
                    </a:p>
                  </a:txBody>
                  <a:tcPr vert="vert270" anchor="ctr" anchorCtr="1"/>
                </a:tc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733775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271483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MÉDIA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8164878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8342795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868875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GROSSA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401525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01985"/>
                  </a:ext>
                </a:extLst>
              </a:tr>
              <a:tr h="1872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Volume de produção (%):</a:t>
                      </a:r>
                    </a:p>
                  </a:txBody>
                  <a:tcPr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416074"/>
                  </a:ext>
                </a:extLst>
              </a:tr>
            </a:tbl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F226BA01-6248-940B-11B7-EF2E71AB6162}"/>
              </a:ext>
            </a:extLst>
          </p:cNvPr>
          <p:cNvSpPr txBox="1"/>
          <p:nvPr/>
        </p:nvSpPr>
        <p:spPr>
          <a:xfrm>
            <a:off x="332635" y="7225628"/>
            <a:ext cx="5984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NECESSÁRIO, PODEM SER INCLUÍDAS MAIS LINHAS NA TABELA PARA INCLUIR AS MARCAS.</a:t>
            </a:r>
            <a:endParaRPr lang="pt-BR" sz="1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344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B0F67C3B-5973-5CAF-6FCE-E4A832C33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405" y="9116416"/>
            <a:ext cx="1399190" cy="558255"/>
          </a:xfrm>
          <a:prstGeom prst="rect">
            <a:avLst/>
          </a:prstGeom>
        </p:spPr>
      </p:pic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9CEE30FD-C65D-75A5-5A1A-5948B982D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823890"/>
              </p:ext>
            </p:extLst>
          </p:nvPr>
        </p:nvGraphicFramePr>
        <p:xfrm>
          <a:off x="844550" y="1177085"/>
          <a:ext cx="5168900" cy="2067747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136900">
                  <a:extLst>
                    <a:ext uri="{9D8B030D-6E8A-4147-A177-3AD203B41FA5}">
                      <a16:colId xmlns:a16="http://schemas.microsoft.com/office/drawing/2014/main" val="182961872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71929339"/>
                    </a:ext>
                  </a:extLst>
                </a:gridCol>
              </a:tblGrid>
              <a:tr h="360867">
                <a:tc gridSpan="2">
                  <a:txBody>
                    <a:bodyPr/>
                    <a:lstStyle/>
                    <a:p>
                      <a:pPr algn="ctr"/>
                      <a:r>
                        <a:rPr lang="pt-BR" sz="1350" b="0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as marcas produzidas para </a:t>
                      </a:r>
                      <a:r>
                        <a:rPr lang="pt-BR" sz="1350" b="1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TERCEIROS:</a:t>
                      </a:r>
                      <a:endParaRPr lang="pt-BR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488434"/>
                  </a:ext>
                </a:extLst>
              </a:tr>
              <a:tr h="153795"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PRODUTO (tinta, massa, textura, verniz, esmalte)</a:t>
                      </a: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DE TERCEIRO:</a:t>
                      </a: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8100545"/>
                  </a:ext>
                </a:extLst>
              </a:tr>
              <a:tr h="153794">
                <a:tc>
                  <a:txBody>
                    <a:bodyPr/>
                    <a:lstStyle/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701422"/>
                  </a:ext>
                </a:extLst>
              </a:tr>
              <a:tr h="153794">
                <a:tc>
                  <a:txBody>
                    <a:bodyPr/>
                    <a:lstStyle/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073026"/>
                  </a:ext>
                </a:extLst>
              </a:tr>
              <a:tr h="153795">
                <a:tc>
                  <a:txBody>
                    <a:bodyPr/>
                    <a:lstStyle/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5614"/>
                  </a:ext>
                </a:extLst>
              </a:tr>
              <a:tr h="153794">
                <a:tc>
                  <a:txBody>
                    <a:bodyPr/>
                    <a:lstStyle/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8415760"/>
                  </a:ext>
                </a:extLst>
              </a:tr>
              <a:tr h="153795">
                <a:tc>
                  <a:txBody>
                    <a:bodyPr/>
                    <a:lstStyle/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962215"/>
                  </a:ext>
                </a:extLst>
              </a:tr>
              <a:tr h="153794">
                <a:tc>
                  <a:txBody>
                    <a:bodyPr/>
                    <a:lstStyle/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6670995"/>
                  </a:ext>
                </a:extLst>
              </a:tr>
            </a:tbl>
          </a:graphicData>
        </a:graphic>
      </p:graphicFrame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556F0DC9-51DF-55A7-2F68-97625AB2DE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797095"/>
              </p:ext>
            </p:extLst>
          </p:nvPr>
        </p:nvGraphicFramePr>
        <p:xfrm>
          <a:off x="844550" y="3272585"/>
          <a:ext cx="5168900" cy="2139924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168900">
                  <a:extLst>
                    <a:ext uri="{9D8B030D-6E8A-4147-A177-3AD203B41FA5}">
                      <a16:colId xmlns:a16="http://schemas.microsoft.com/office/drawing/2014/main" val="1829618723"/>
                    </a:ext>
                  </a:extLst>
                </a:gridCol>
              </a:tblGrid>
              <a:tr h="360867">
                <a:tc>
                  <a:txBody>
                    <a:bodyPr/>
                    <a:lstStyle/>
                    <a:p>
                      <a:pPr algn="ctr"/>
                      <a:r>
                        <a:rPr lang="pt-BR" sz="1350" b="0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as marcas de </a:t>
                      </a:r>
                      <a:r>
                        <a:rPr lang="pt-BR" sz="1350" b="1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TINTA PARA “ESPECIALIDADES” </a:t>
                      </a:r>
                      <a:r>
                        <a:rPr lang="pt-BR" sz="1000" b="0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(Tinta para: gesso e </a:t>
                      </a:r>
                      <a:r>
                        <a:rPr lang="pt-BR" sz="1000" b="0" kern="1200" dirty="0" err="1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drywall</a:t>
                      </a:r>
                      <a:r>
                        <a:rPr lang="pt-BR" sz="1000" b="0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azulejo, flexível (emborrachada, elastomérica </a:t>
                      </a:r>
                      <a:r>
                        <a:rPr lang="pt-BR" sz="1000" b="0" kern="1200" dirty="0" err="1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etc</a:t>
                      </a:r>
                      <a:r>
                        <a:rPr lang="pt-BR" sz="1000" b="0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), resistente à limpeza (lavável) e para ambientes críticos à contaminação por fungos (antimofo)).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3488434"/>
                  </a:ext>
                </a:extLst>
              </a:tr>
              <a:tr h="1537944">
                <a:tc>
                  <a:txBody>
                    <a:bodyPr/>
                    <a:lstStyle/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817188224"/>
                  </a:ext>
                </a:extLst>
              </a:tr>
            </a:tbl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6D903842-700E-EBF8-78D0-43D5E531EEC4}"/>
              </a:ext>
            </a:extLst>
          </p:cNvPr>
          <p:cNvSpPr txBox="1"/>
          <p:nvPr/>
        </p:nvSpPr>
        <p:spPr>
          <a:xfrm>
            <a:off x="844549" y="5965448"/>
            <a:ext cx="5168901" cy="17697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Nome responsável pela informação: ______________________________ </a:t>
            </a:r>
          </a:p>
          <a:p>
            <a:endParaRPr lang="pt-BR" sz="1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1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Assinatura:  __________________________________________________</a:t>
            </a:r>
          </a:p>
          <a:p>
            <a:endParaRPr lang="pt-BR" sz="1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1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Data: ______/______/______</a:t>
            </a:r>
          </a:p>
          <a:p>
            <a:pPr algn="just"/>
            <a:r>
              <a:rPr lang="pt-BR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endParaRPr lang="pt-BR" sz="10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10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9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Nota:</a:t>
            </a:r>
            <a:r>
              <a:rPr lang="pt-BR" sz="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enviado por </a:t>
            </a:r>
            <a:r>
              <a:rPr lang="pt-BR" sz="9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pt-BR" sz="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dispensa assinatura.</a:t>
            </a:r>
          </a:p>
        </p:txBody>
      </p:sp>
    </p:spTree>
    <p:extLst>
      <p:ext uri="{BB962C8B-B14F-4D97-AF65-F5344CB8AC3E}">
        <p14:creationId xmlns:p14="http://schemas.microsoft.com/office/powerpoint/2010/main" val="2325367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BC2A718B-7092-DE5E-0D35-20F0D3BC9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30E19573-3C9D-FA35-8068-406C9D4CAD61}"/>
              </a:ext>
            </a:extLst>
          </p:cNvPr>
          <p:cNvSpPr txBox="1"/>
          <p:nvPr/>
        </p:nvSpPr>
        <p:spPr>
          <a:xfrm>
            <a:off x="2882900" y="295816"/>
            <a:ext cx="30401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3A96D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 SETORIAL</a:t>
            </a:r>
          </a:p>
          <a:p>
            <a:r>
              <a:rPr lang="pt-BR" b="1" dirty="0">
                <a:solidFill>
                  <a:srgbClr val="3A96D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QUALIDADE </a:t>
            </a:r>
          </a:p>
          <a:p>
            <a:r>
              <a:rPr lang="pt-BR" b="1" dirty="0">
                <a:solidFill>
                  <a:srgbClr val="3A96D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TINTAS IMOBILIÁRIAS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4D38D12D-5945-EAED-F754-2244F97A02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095" y="295816"/>
            <a:ext cx="1083853" cy="1223568"/>
          </a:xfrm>
          <a:prstGeom prst="rect">
            <a:avLst/>
          </a:prstGeom>
        </p:spPr>
      </p:pic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38B1F417-4BC4-C63A-440E-34657DA0CF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939094"/>
              </p:ext>
            </p:extLst>
          </p:nvPr>
        </p:nvGraphicFramePr>
        <p:xfrm>
          <a:off x="844550" y="1920035"/>
          <a:ext cx="5168900" cy="3043107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168900">
                  <a:extLst>
                    <a:ext uri="{9D8B030D-6E8A-4147-A177-3AD203B41FA5}">
                      <a16:colId xmlns:a16="http://schemas.microsoft.com/office/drawing/2014/main" val="1829618723"/>
                    </a:ext>
                  </a:extLst>
                </a:gridCol>
              </a:tblGrid>
              <a:tr h="360867">
                <a:tc>
                  <a:txBody>
                    <a:bodyPr/>
                    <a:lstStyle/>
                    <a:p>
                      <a:r>
                        <a:rPr lang="pt-BR" sz="1350" b="1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DADOS DA UNIDADE FABRIL  2</a:t>
                      </a:r>
                      <a:endParaRPr lang="pt-BR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3488434"/>
                  </a:ext>
                </a:extLst>
              </a:tr>
              <a:tr h="256324">
                <a:tc>
                  <a:txBody>
                    <a:bodyPr/>
                    <a:lstStyle/>
                    <a:p>
                      <a:pPr algn="l"/>
                      <a:r>
                        <a:rPr lang="pt-BR" sz="100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Razão Social:</a:t>
                      </a:r>
                    </a:p>
                    <a:p>
                      <a:pPr algn="l"/>
                      <a:endParaRPr lang="pt-BR" sz="1000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817188224"/>
                  </a:ext>
                </a:extLst>
              </a:tr>
              <a:tr h="256324">
                <a:tc>
                  <a:txBody>
                    <a:bodyPr/>
                    <a:lstStyle/>
                    <a:p>
                      <a:pPr algn="l"/>
                      <a:r>
                        <a:rPr lang="pt-BR" sz="100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Endereço:</a:t>
                      </a:r>
                    </a:p>
                    <a:p>
                      <a:pPr algn="l"/>
                      <a:endParaRPr lang="pt-BR" sz="1000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333003"/>
                  </a:ext>
                </a:extLst>
              </a:tr>
              <a:tr h="256324">
                <a:tc>
                  <a:txBody>
                    <a:bodyPr/>
                    <a:lstStyle/>
                    <a:p>
                      <a:pPr algn="l"/>
                      <a:r>
                        <a:rPr lang="pt-BR" sz="100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CNPJ:</a:t>
                      </a:r>
                    </a:p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284571"/>
                  </a:ext>
                </a:extLst>
              </a:tr>
              <a:tr h="256324">
                <a:tc>
                  <a:txBody>
                    <a:bodyPr/>
                    <a:lstStyle/>
                    <a:p>
                      <a:pPr algn="l"/>
                      <a:r>
                        <a:rPr lang="pt-BR" sz="100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Inscrição Estadual:</a:t>
                      </a:r>
                    </a:p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794425"/>
                  </a:ext>
                </a:extLst>
              </a:tr>
              <a:tr h="256324">
                <a:tc>
                  <a:txBody>
                    <a:bodyPr/>
                    <a:lstStyle/>
                    <a:p>
                      <a:pPr algn="l"/>
                      <a:r>
                        <a:rPr lang="pt-BR" sz="10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da empresa:</a:t>
                      </a:r>
                    </a:p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062200"/>
                  </a:ext>
                </a:extLst>
              </a:tr>
              <a:tr h="25632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 seguir os </a:t>
                      </a:r>
                      <a:r>
                        <a:rPr lang="pt-BR" sz="10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responsáveis da empresa perante o Programa </a:t>
                      </a:r>
                      <a:r>
                        <a:rPr lang="pt-BR" sz="1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demais contatos da referida empresa que estão </a:t>
                      </a:r>
                      <a:r>
                        <a:rPr lang="pt-BR" sz="10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autorizados a receber a proposta.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541094"/>
                  </a:ext>
                </a:extLst>
              </a:tr>
            </a:tbl>
          </a:graphicData>
        </a:graphic>
      </p:graphicFrame>
      <p:sp>
        <p:nvSpPr>
          <p:cNvPr id="11" name="CaixaDeTexto 10">
            <a:extLst>
              <a:ext uri="{FF2B5EF4-FFF2-40B4-BE49-F238E27FC236}">
                <a16:creationId xmlns:a16="http://schemas.microsoft.com/office/drawing/2014/main" id="{DF741205-519E-1D8B-0EFF-EB494CA53F2F}"/>
              </a:ext>
            </a:extLst>
          </p:cNvPr>
          <p:cNvSpPr txBox="1"/>
          <p:nvPr/>
        </p:nvSpPr>
        <p:spPr>
          <a:xfrm>
            <a:off x="970028" y="7856990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SOLICITAMOS QUE NAS TABELAS A SEGUIR SEJAM I</a:t>
            </a:r>
            <a:r>
              <a:rPr lang="pt-BR" sz="1000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NDICADAS </a:t>
            </a:r>
          </a:p>
          <a:p>
            <a:pPr algn="ctr"/>
            <a:r>
              <a:rPr lang="pt-BR" sz="1000" b="1" dirty="0">
                <a:solidFill>
                  <a:srgbClr val="272B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TODAS AS MARCAS PRODUZIDAS</a:t>
            </a:r>
            <a:r>
              <a:rPr lang="pt-BR" sz="1000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COMERCIALIZADAS OU DISTRIBUÍDAS PELA EMPRESA PARA CADA FAMÍLIA DE PRODUTO, BEM COMO A UNIDADE FABRIL ONDE CADA MARCA É PRODUZIDA.</a:t>
            </a:r>
            <a:endParaRPr lang="pt-BR" sz="10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7C295057-A80E-ECCF-A910-05B1B48D85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405" y="9116416"/>
            <a:ext cx="1399190" cy="558255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B220093F-93F8-E0D1-AA12-4866A9153DAF}"/>
              </a:ext>
            </a:extLst>
          </p:cNvPr>
          <p:cNvSpPr txBox="1"/>
          <p:nvPr/>
        </p:nvSpPr>
        <p:spPr>
          <a:xfrm>
            <a:off x="2882900" y="1167283"/>
            <a:ext cx="28119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solidFill>
                  <a:srgbClr val="272B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QUESTIONÁRIO DE INFORMAÇÕES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AB12E027-3BCD-DE3D-2442-ADFFC7DB4F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691995"/>
              </p:ext>
            </p:extLst>
          </p:nvPr>
        </p:nvGraphicFramePr>
        <p:xfrm>
          <a:off x="844550" y="4976915"/>
          <a:ext cx="5168900" cy="2312597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292225">
                  <a:extLst>
                    <a:ext uri="{9D8B030D-6E8A-4147-A177-3AD203B41FA5}">
                      <a16:colId xmlns:a16="http://schemas.microsoft.com/office/drawing/2014/main" val="141751730"/>
                    </a:ext>
                  </a:extLst>
                </a:gridCol>
                <a:gridCol w="1292225">
                  <a:extLst>
                    <a:ext uri="{9D8B030D-6E8A-4147-A177-3AD203B41FA5}">
                      <a16:colId xmlns:a16="http://schemas.microsoft.com/office/drawing/2014/main" val="494326820"/>
                    </a:ext>
                  </a:extLst>
                </a:gridCol>
                <a:gridCol w="1292225">
                  <a:extLst>
                    <a:ext uri="{9D8B030D-6E8A-4147-A177-3AD203B41FA5}">
                      <a16:colId xmlns:a16="http://schemas.microsoft.com/office/drawing/2014/main" val="3511773665"/>
                    </a:ext>
                  </a:extLst>
                </a:gridCol>
                <a:gridCol w="1292225">
                  <a:extLst>
                    <a:ext uri="{9D8B030D-6E8A-4147-A177-3AD203B41FA5}">
                      <a16:colId xmlns:a16="http://schemas.microsoft.com/office/drawing/2014/main" val="213428008"/>
                    </a:ext>
                  </a:extLst>
                </a:gridCol>
              </a:tblGrid>
              <a:tr h="314557">
                <a:tc>
                  <a:txBody>
                    <a:bodyPr/>
                    <a:lstStyle/>
                    <a:p>
                      <a:pPr algn="ctr"/>
                      <a:r>
                        <a:rPr lang="pt-BR" sz="1000" b="1" kern="1200" dirty="0">
                          <a:solidFill>
                            <a:srgbClr val="F2F2F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Nome completo</a:t>
                      </a:r>
                      <a:endParaRPr lang="pt-BR" sz="1000" b="1" dirty="0">
                        <a:solidFill>
                          <a:srgbClr val="F2F2F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3A96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1800"/>
                        </a:spcAft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1000" b="1" dirty="0">
                          <a:solidFill>
                            <a:srgbClr val="F2F2F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Endereço</a:t>
                      </a:r>
                      <a:endParaRPr lang="pt-BR" sz="1000" b="1" dirty="0">
                        <a:solidFill>
                          <a:srgbClr val="F2F2F2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3A96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1800"/>
                        </a:spcAft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1000" b="1" dirty="0">
                          <a:solidFill>
                            <a:srgbClr val="F2F2F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Telefone</a:t>
                      </a:r>
                    </a:p>
                  </a:txBody>
                  <a:tcPr marL="44450" marR="44450" marT="0" marB="0" anchor="ctr">
                    <a:solidFill>
                      <a:srgbClr val="3A96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1800"/>
                        </a:spcAft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1000" b="1" dirty="0">
                          <a:solidFill>
                            <a:srgbClr val="F2F2F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E-mail</a:t>
                      </a:r>
                    </a:p>
                  </a:txBody>
                  <a:tcPr marL="44450" marR="44450" marT="0" marB="0" anchor="ctr">
                    <a:solidFill>
                      <a:srgbClr val="3A9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626463"/>
                  </a:ext>
                </a:extLst>
              </a:tr>
              <a:tr h="49951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037213"/>
                  </a:ext>
                </a:extLst>
              </a:tr>
              <a:tr h="49951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726279"/>
                  </a:ext>
                </a:extLst>
              </a:tr>
              <a:tr h="49951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812639"/>
                  </a:ext>
                </a:extLst>
              </a:tr>
              <a:tr h="49951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321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6509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5C73EE-2C2A-23EC-3625-D788C037B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463BCA07-CB43-A5FF-0AA4-B11F1FE2F3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8BECB0B-FA9C-F9BD-84BA-6ABA94E10DCA}"/>
              </a:ext>
            </a:extLst>
          </p:cNvPr>
          <p:cNvSpPr txBox="1"/>
          <p:nvPr/>
        </p:nvSpPr>
        <p:spPr>
          <a:xfrm>
            <a:off x="2882900" y="295816"/>
            <a:ext cx="30401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3A96D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 SETORIAL</a:t>
            </a:r>
          </a:p>
          <a:p>
            <a:r>
              <a:rPr lang="pt-BR" b="1" dirty="0">
                <a:solidFill>
                  <a:srgbClr val="3A96D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QUALIDADE </a:t>
            </a:r>
          </a:p>
          <a:p>
            <a:r>
              <a:rPr lang="pt-BR" b="1" dirty="0">
                <a:solidFill>
                  <a:srgbClr val="3A96D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TINTAS IMOBILIÁRIAS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655680AD-946F-0522-3C26-492B87EDCD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095" y="295816"/>
            <a:ext cx="1083853" cy="1223568"/>
          </a:xfrm>
          <a:prstGeom prst="rect">
            <a:avLst/>
          </a:prstGeom>
        </p:spPr>
      </p:pic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145F49B5-AE07-843A-6891-11880C1C2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020385"/>
              </p:ext>
            </p:extLst>
          </p:nvPr>
        </p:nvGraphicFramePr>
        <p:xfrm>
          <a:off x="844550" y="1920035"/>
          <a:ext cx="5168900" cy="3043107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168900">
                  <a:extLst>
                    <a:ext uri="{9D8B030D-6E8A-4147-A177-3AD203B41FA5}">
                      <a16:colId xmlns:a16="http://schemas.microsoft.com/office/drawing/2014/main" val="1829618723"/>
                    </a:ext>
                  </a:extLst>
                </a:gridCol>
              </a:tblGrid>
              <a:tr h="360867">
                <a:tc>
                  <a:txBody>
                    <a:bodyPr/>
                    <a:lstStyle/>
                    <a:p>
                      <a:r>
                        <a:rPr lang="pt-BR" sz="1350" b="1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DADOS DA UNIDADE FABRIL 3</a:t>
                      </a:r>
                      <a:endParaRPr lang="pt-BR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3488434"/>
                  </a:ext>
                </a:extLst>
              </a:tr>
              <a:tr h="256324">
                <a:tc>
                  <a:txBody>
                    <a:bodyPr/>
                    <a:lstStyle/>
                    <a:p>
                      <a:pPr algn="l"/>
                      <a:r>
                        <a:rPr lang="pt-BR" sz="100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Razão Social:</a:t>
                      </a:r>
                    </a:p>
                    <a:p>
                      <a:pPr algn="l"/>
                      <a:endParaRPr lang="pt-BR" sz="1000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817188224"/>
                  </a:ext>
                </a:extLst>
              </a:tr>
              <a:tr h="256324">
                <a:tc>
                  <a:txBody>
                    <a:bodyPr/>
                    <a:lstStyle/>
                    <a:p>
                      <a:pPr algn="l"/>
                      <a:r>
                        <a:rPr lang="pt-BR" sz="100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Endereço:</a:t>
                      </a:r>
                    </a:p>
                    <a:p>
                      <a:pPr algn="l"/>
                      <a:endParaRPr lang="pt-BR" sz="1000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333003"/>
                  </a:ext>
                </a:extLst>
              </a:tr>
              <a:tr h="256324">
                <a:tc>
                  <a:txBody>
                    <a:bodyPr/>
                    <a:lstStyle/>
                    <a:p>
                      <a:pPr algn="l"/>
                      <a:r>
                        <a:rPr lang="pt-BR" sz="100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CNPJ:</a:t>
                      </a:r>
                    </a:p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284571"/>
                  </a:ext>
                </a:extLst>
              </a:tr>
              <a:tr h="256324">
                <a:tc>
                  <a:txBody>
                    <a:bodyPr/>
                    <a:lstStyle/>
                    <a:p>
                      <a:pPr algn="l"/>
                      <a:r>
                        <a:rPr lang="pt-BR" sz="100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Inscrição Estadual:</a:t>
                      </a:r>
                    </a:p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794425"/>
                  </a:ext>
                </a:extLst>
              </a:tr>
              <a:tr h="256324">
                <a:tc>
                  <a:txBody>
                    <a:bodyPr/>
                    <a:lstStyle/>
                    <a:p>
                      <a:pPr algn="l"/>
                      <a:r>
                        <a:rPr lang="pt-BR" sz="10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Website da empresa:</a:t>
                      </a:r>
                    </a:p>
                    <a:p>
                      <a:pPr algn="l"/>
                      <a:endParaRPr lang="pt-BR" sz="10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062200"/>
                  </a:ext>
                </a:extLst>
              </a:tr>
              <a:tr h="25632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 seguir os </a:t>
                      </a:r>
                      <a:r>
                        <a:rPr lang="pt-BR" sz="10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responsáveis da empresa perante o Programa </a:t>
                      </a:r>
                      <a:r>
                        <a:rPr lang="pt-BR" sz="10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demais contatos da referida empresa que estão </a:t>
                      </a:r>
                      <a:r>
                        <a:rPr lang="pt-BR" sz="10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autorizados a receber a proposta.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541094"/>
                  </a:ext>
                </a:extLst>
              </a:tr>
            </a:tbl>
          </a:graphicData>
        </a:graphic>
      </p:graphicFrame>
      <p:sp>
        <p:nvSpPr>
          <p:cNvPr id="11" name="CaixaDeTexto 10">
            <a:extLst>
              <a:ext uri="{FF2B5EF4-FFF2-40B4-BE49-F238E27FC236}">
                <a16:creationId xmlns:a16="http://schemas.microsoft.com/office/drawing/2014/main" id="{5B8FB313-5118-4E0E-6154-15B811E4394A}"/>
              </a:ext>
            </a:extLst>
          </p:cNvPr>
          <p:cNvSpPr txBox="1"/>
          <p:nvPr/>
        </p:nvSpPr>
        <p:spPr>
          <a:xfrm>
            <a:off x="970028" y="7856990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SOLICITAMOS QUE NAS TABELAS A SEGUIR SEJAM I</a:t>
            </a:r>
            <a:r>
              <a:rPr lang="pt-BR" sz="1000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NDICADAS </a:t>
            </a:r>
          </a:p>
          <a:p>
            <a:pPr algn="ctr"/>
            <a:r>
              <a:rPr lang="pt-BR" sz="1000" b="1" dirty="0">
                <a:solidFill>
                  <a:srgbClr val="272B5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TODAS AS MARCAS PRODUZIDAS</a:t>
            </a:r>
            <a:r>
              <a:rPr lang="pt-BR" sz="1000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COMERCIALIZADAS OU DISTRIBUÍDAS PELA EMPRESA PARA CADA FAMÍLIA DE PRODUTO, BEM COMO A UNIDADE FABRIL ONDE CADA MARCA É PRODUZIDA.</a:t>
            </a:r>
            <a:endParaRPr lang="pt-BR" sz="10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7F41D5F0-9D58-692A-C680-6AEF8302C7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405" y="9116416"/>
            <a:ext cx="1399190" cy="558255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9A8B92D1-D8B3-F89D-B51F-345E327D331E}"/>
              </a:ext>
            </a:extLst>
          </p:cNvPr>
          <p:cNvSpPr txBox="1"/>
          <p:nvPr/>
        </p:nvSpPr>
        <p:spPr>
          <a:xfrm>
            <a:off x="2882900" y="1167283"/>
            <a:ext cx="28119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solidFill>
                  <a:srgbClr val="272B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QUESTIONÁRIO DE INFORMAÇÕES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492E4335-7166-449E-7EE8-C15C177209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733619"/>
              </p:ext>
            </p:extLst>
          </p:nvPr>
        </p:nvGraphicFramePr>
        <p:xfrm>
          <a:off x="844550" y="4976915"/>
          <a:ext cx="5168900" cy="2312597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292225">
                  <a:extLst>
                    <a:ext uri="{9D8B030D-6E8A-4147-A177-3AD203B41FA5}">
                      <a16:colId xmlns:a16="http://schemas.microsoft.com/office/drawing/2014/main" val="141751730"/>
                    </a:ext>
                  </a:extLst>
                </a:gridCol>
                <a:gridCol w="1292225">
                  <a:extLst>
                    <a:ext uri="{9D8B030D-6E8A-4147-A177-3AD203B41FA5}">
                      <a16:colId xmlns:a16="http://schemas.microsoft.com/office/drawing/2014/main" val="494326820"/>
                    </a:ext>
                  </a:extLst>
                </a:gridCol>
                <a:gridCol w="1292225">
                  <a:extLst>
                    <a:ext uri="{9D8B030D-6E8A-4147-A177-3AD203B41FA5}">
                      <a16:colId xmlns:a16="http://schemas.microsoft.com/office/drawing/2014/main" val="3511773665"/>
                    </a:ext>
                  </a:extLst>
                </a:gridCol>
                <a:gridCol w="1292225">
                  <a:extLst>
                    <a:ext uri="{9D8B030D-6E8A-4147-A177-3AD203B41FA5}">
                      <a16:colId xmlns:a16="http://schemas.microsoft.com/office/drawing/2014/main" val="213428008"/>
                    </a:ext>
                  </a:extLst>
                </a:gridCol>
              </a:tblGrid>
              <a:tr h="314557">
                <a:tc>
                  <a:txBody>
                    <a:bodyPr/>
                    <a:lstStyle/>
                    <a:p>
                      <a:pPr algn="ctr"/>
                      <a:r>
                        <a:rPr lang="pt-BR" sz="1000" b="1" kern="1200" dirty="0">
                          <a:solidFill>
                            <a:srgbClr val="F2F2F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Nome completo</a:t>
                      </a:r>
                      <a:endParaRPr lang="pt-BR" sz="1000" b="1" dirty="0">
                        <a:solidFill>
                          <a:srgbClr val="F2F2F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3A96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1800"/>
                        </a:spcAft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1000" b="1" dirty="0">
                          <a:solidFill>
                            <a:srgbClr val="F2F2F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Endereço</a:t>
                      </a:r>
                      <a:endParaRPr lang="pt-BR" sz="1000" b="1" dirty="0">
                        <a:solidFill>
                          <a:srgbClr val="F2F2F2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3A96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1800"/>
                        </a:spcAft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1000" b="1" dirty="0">
                          <a:solidFill>
                            <a:srgbClr val="F2F2F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Telefone</a:t>
                      </a:r>
                    </a:p>
                  </a:txBody>
                  <a:tcPr marL="44450" marR="44450" marT="0" marB="0" anchor="ctr">
                    <a:solidFill>
                      <a:srgbClr val="3A96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1800"/>
                        </a:spcAft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1000" b="1" dirty="0">
                          <a:solidFill>
                            <a:srgbClr val="F2F2F2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E-mail</a:t>
                      </a:r>
                    </a:p>
                  </a:txBody>
                  <a:tcPr marL="44450" marR="44450" marT="0" marB="0" anchor="ctr">
                    <a:solidFill>
                      <a:srgbClr val="3A9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626463"/>
                  </a:ext>
                </a:extLst>
              </a:tr>
              <a:tr h="49951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2037213"/>
                  </a:ext>
                </a:extLst>
              </a:tr>
              <a:tr h="49951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726279"/>
                  </a:ext>
                </a:extLst>
              </a:tr>
              <a:tr h="49951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160099"/>
                  </a:ext>
                </a:extLst>
              </a:tr>
              <a:tr h="49951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058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6668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F9A6FBFA-CC31-BAE1-CAEC-6382FF70E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198907"/>
              </p:ext>
            </p:extLst>
          </p:nvPr>
        </p:nvGraphicFramePr>
        <p:xfrm>
          <a:off x="436959" y="538479"/>
          <a:ext cx="5952867" cy="2968389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2407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241904">
                  <a:extLst>
                    <a:ext uri="{9D8B030D-6E8A-4147-A177-3AD203B41FA5}">
                      <a16:colId xmlns:a16="http://schemas.microsoft.com/office/drawing/2014/main" val="510144983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974724">
                  <a:extLst>
                    <a:ext uri="{9D8B030D-6E8A-4147-A177-3AD203B41FA5}">
                      <a16:colId xmlns:a16="http://schemas.microsoft.com/office/drawing/2014/main" val="3191870475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1303715046"/>
                    </a:ext>
                  </a:extLst>
                </a:gridCol>
                <a:gridCol w="1199552">
                  <a:extLst>
                    <a:ext uri="{9D8B030D-6E8A-4147-A177-3AD203B41FA5}">
                      <a16:colId xmlns:a16="http://schemas.microsoft.com/office/drawing/2014/main" val="3259953308"/>
                    </a:ext>
                  </a:extLst>
                </a:gridCol>
              </a:tblGrid>
              <a:tr h="363221">
                <a:tc>
                  <a:txBody>
                    <a:bodyPr/>
                    <a:lstStyle/>
                    <a:p>
                      <a:pPr algn="ctr"/>
                      <a:r>
                        <a:rPr lang="pt-B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</a:t>
                      </a:r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500" b="0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TINTA </a:t>
                      </a:r>
                      <a:r>
                        <a:rPr lang="pt-BR" sz="1500" b="1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ECONÔMICA</a:t>
                      </a:r>
                      <a:endParaRPr lang="pt-BR" sz="1000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1563238"/>
                  </a:ext>
                </a:extLst>
              </a:tr>
              <a:tr h="222250">
                <a:tc gridSpan="7">
                  <a:txBody>
                    <a:bodyPr/>
                    <a:lstStyle/>
                    <a:p>
                      <a:pPr algn="ctr"/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e as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cores claras prontas 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produzidas, comercializadas ou distribuídas pela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fabril 1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 anchor="ctr">
                    <a:solidFill>
                      <a:srgbClr val="98C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223719">
                <a:tc gridSpan="3">
                  <a:txBody>
                    <a:bodyPr/>
                    <a:lstStyle/>
                    <a:p>
                      <a:pPr algn="ctr"/>
                      <a:endParaRPr lang="pt-BR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solidFill>
                      <a:srgbClr val="98C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7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Relacionar marcas: 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7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Selecionar as cores claras com “X”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solidFill>
                      <a:srgbClr val="98C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7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Outras cores claras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1916730"/>
                  </a:ext>
                </a:extLst>
              </a:tr>
              <a:tr h="719733">
                <a:tc rowSpan="3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3A96D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 anchorCtr="1"/>
                </a:tc>
                <a:tc rowSpan="3">
                  <a:txBody>
                    <a:bodyPr/>
                    <a:lstStyle/>
                    <a:p>
                      <a:r>
                        <a:rPr lang="pt-BR" sz="8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ACABAMENTO</a:t>
                      </a:r>
                      <a:endParaRPr lang="pt-BR" sz="5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rowSpan="3">
                  <a:txBody>
                    <a:bodyPr/>
                    <a:lstStyle/>
                    <a:p>
                      <a:r>
                        <a:rPr lang="pt-BR" sz="7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FOSCO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498868028"/>
                  </a:ext>
                </a:extLst>
              </a:tr>
              <a:tr h="71973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625021930"/>
                  </a:ext>
                </a:extLst>
              </a:tr>
              <a:tr h="719733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  <a:p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568025232"/>
                  </a:ext>
                </a:extLst>
              </a:tr>
            </a:tbl>
          </a:graphicData>
        </a:graphic>
      </p:graphicFrame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E80144AD-02D0-0660-EE02-D3BA357F0F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471632"/>
              </p:ext>
            </p:extLst>
          </p:nvPr>
        </p:nvGraphicFramePr>
        <p:xfrm>
          <a:off x="436959" y="3510281"/>
          <a:ext cx="5953953" cy="2636521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608211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20199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510144983"/>
                    </a:ext>
                  </a:extLst>
                </a:gridCol>
                <a:gridCol w="1750108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1000725">
                  <a:extLst>
                    <a:ext uri="{9D8B030D-6E8A-4147-A177-3AD203B41FA5}">
                      <a16:colId xmlns:a16="http://schemas.microsoft.com/office/drawing/2014/main" val="3191870475"/>
                    </a:ext>
                  </a:extLst>
                </a:gridCol>
                <a:gridCol w="934878">
                  <a:extLst>
                    <a:ext uri="{9D8B030D-6E8A-4147-A177-3AD203B41FA5}">
                      <a16:colId xmlns:a16="http://schemas.microsoft.com/office/drawing/2014/main" val="1303715046"/>
                    </a:ext>
                  </a:extLst>
                </a:gridCol>
                <a:gridCol w="1231552">
                  <a:extLst>
                    <a:ext uri="{9D8B030D-6E8A-4147-A177-3AD203B41FA5}">
                      <a16:colId xmlns:a16="http://schemas.microsoft.com/office/drawing/2014/main" val="3259953308"/>
                    </a:ext>
                  </a:extLst>
                </a:gridCol>
              </a:tblGrid>
              <a:tr h="218332">
                <a:tc gridSpan="7">
                  <a:txBody>
                    <a:bodyPr/>
                    <a:lstStyle/>
                    <a:p>
                      <a:pPr algn="ctr"/>
                      <a:r>
                        <a:rPr lang="pt-BR" sz="700" b="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e as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cores claras prontas </a:t>
                      </a:r>
                      <a:r>
                        <a:rPr lang="pt-BR" sz="700" b="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produzidas, comercializadas ou distribuídas pela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 2. </a:t>
                      </a:r>
                    </a:p>
                  </a:txBody>
                  <a:tcPr anchor="ctr">
                    <a:solidFill>
                      <a:srgbClr val="9FA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764161">
                <a:tc rowSpan="3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4B5FA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 anchorCtr="1"/>
                </a:tc>
                <a:tc rowSpan="3">
                  <a:txBody>
                    <a:bodyPr/>
                    <a:lstStyle/>
                    <a:p>
                      <a:r>
                        <a:rPr lang="pt-BR" sz="8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ACABAMENTO</a:t>
                      </a:r>
                      <a:endParaRPr lang="pt-BR" sz="5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rowSpan="3">
                  <a:txBody>
                    <a:bodyPr/>
                    <a:lstStyle/>
                    <a:p>
                      <a:r>
                        <a:rPr lang="pt-BR" sz="7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FOSCO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498868028"/>
                  </a:ext>
                </a:extLst>
              </a:tr>
              <a:tr h="8849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625021930"/>
                  </a:ext>
                </a:extLst>
              </a:tr>
              <a:tr h="769123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568025232"/>
                  </a:ext>
                </a:extLst>
              </a:tr>
            </a:tbl>
          </a:graphicData>
        </a:graphic>
      </p:graphicFrame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38D02D69-D578-2D4D-F72A-0774910C20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677649"/>
              </p:ext>
            </p:extLst>
          </p:nvPr>
        </p:nvGraphicFramePr>
        <p:xfrm>
          <a:off x="436959" y="6146802"/>
          <a:ext cx="5984082" cy="2636521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611400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14817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214817">
                  <a:extLst>
                    <a:ext uri="{9D8B030D-6E8A-4147-A177-3AD203B41FA5}">
                      <a16:colId xmlns:a16="http://schemas.microsoft.com/office/drawing/2014/main" val="510144983"/>
                    </a:ext>
                  </a:extLst>
                </a:gridCol>
                <a:gridCol w="1759285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1005973">
                  <a:extLst>
                    <a:ext uri="{9D8B030D-6E8A-4147-A177-3AD203B41FA5}">
                      <a16:colId xmlns:a16="http://schemas.microsoft.com/office/drawing/2014/main" val="3191870475"/>
                    </a:ext>
                  </a:extLst>
                </a:gridCol>
                <a:gridCol w="939780">
                  <a:extLst>
                    <a:ext uri="{9D8B030D-6E8A-4147-A177-3AD203B41FA5}">
                      <a16:colId xmlns:a16="http://schemas.microsoft.com/office/drawing/2014/main" val="1303715046"/>
                    </a:ext>
                  </a:extLst>
                </a:gridCol>
                <a:gridCol w="1238010">
                  <a:extLst>
                    <a:ext uri="{9D8B030D-6E8A-4147-A177-3AD203B41FA5}">
                      <a16:colId xmlns:a16="http://schemas.microsoft.com/office/drawing/2014/main" val="3259953308"/>
                    </a:ext>
                  </a:extLst>
                </a:gridCol>
              </a:tblGrid>
              <a:tr h="218332">
                <a:tc gridSpan="7">
                  <a:txBody>
                    <a:bodyPr/>
                    <a:lstStyle/>
                    <a:p>
                      <a:pPr algn="ctr"/>
                      <a:r>
                        <a:rPr lang="pt-B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e as </a:t>
                      </a: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cores claras prontas</a:t>
                      </a:r>
                      <a:r>
                        <a:rPr lang="pt-B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produzidas, comercializadas ou distribuídas pela </a:t>
                      </a: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 3. </a:t>
                      </a:r>
                    </a:p>
                  </a:txBody>
                  <a:tcPr anchor="ctr">
                    <a:solidFill>
                      <a:srgbClr val="C3AD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764161">
                <a:tc rowSpan="3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502D7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 anchorCtr="1"/>
                </a:tc>
                <a:tc rowSpan="3">
                  <a:txBody>
                    <a:bodyPr/>
                    <a:lstStyle/>
                    <a:p>
                      <a:r>
                        <a:rPr lang="pt-BR" sz="8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ACABAMENTO</a:t>
                      </a:r>
                      <a:endParaRPr lang="pt-BR" sz="5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rowSpan="3">
                  <a:txBody>
                    <a:bodyPr/>
                    <a:lstStyle/>
                    <a:p>
                      <a:r>
                        <a:rPr lang="pt-BR" sz="7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FOSCO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498868028"/>
                  </a:ext>
                </a:extLst>
              </a:tr>
              <a:tr h="8849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625021930"/>
                  </a:ext>
                </a:extLst>
              </a:tr>
              <a:tr h="769123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568025232"/>
                  </a:ext>
                </a:extLst>
              </a:tr>
            </a:tbl>
          </a:graphicData>
        </a:graphic>
      </p:graphicFrame>
      <p:pic>
        <p:nvPicPr>
          <p:cNvPr id="9" name="Imagem 8">
            <a:extLst>
              <a:ext uri="{FF2B5EF4-FFF2-40B4-BE49-F238E27FC236}">
                <a16:creationId xmlns:a16="http://schemas.microsoft.com/office/drawing/2014/main" id="{1E43F8DE-C8A5-EB81-4E9D-3DDB1DC0F6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405" y="9116416"/>
            <a:ext cx="1399190" cy="558255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ED197349-E9C4-B35C-2AAC-8104974DF794}"/>
              </a:ext>
            </a:extLst>
          </p:cNvPr>
          <p:cNvSpPr txBox="1"/>
          <p:nvPr/>
        </p:nvSpPr>
        <p:spPr>
          <a:xfrm>
            <a:off x="436959" y="8783323"/>
            <a:ext cx="5984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NECESSÁRIO, PODEM SER INCLUÍDAS MAIS LINHAS NA TABELA PARA INCLUIR AS MARCAS OU CORES.</a:t>
            </a:r>
            <a:endParaRPr lang="pt-BR" sz="1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172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F9A6FBFA-CC31-BAE1-CAEC-6382FF70E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191421"/>
              </p:ext>
            </p:extLst>
          </p:nvPr>
        </p:nvGraphicFramePr>
        <p:xfrm>
          <a:off x="436959" y="252731"/>
          <a:ext cx="5986805" cy="3313563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17428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407412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1698319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971112">
                  <a:extLst>
                    <a:ext uri="{9D8B030D-6E8A-4147-A177-3AD203B41FA5}">
                      <a16:colId xmlns:a16="http://schemas.microsoft.com/office/drawing/2014/main" val="3191870475"/>
                    </a:ext>
                  </a:extLst>
                </a:gridCol>
                <a:gridCol w="907213">
                  <a:extLst>
                    <a:ext uri="{9D8B030D-6E8A-4147-A177-3AD203B41FA5}">
                      <a16:colId xmlns:a16="http://schemas.microsoft.com/office/drawing/2014/main" val="1303715046"/>
                    </a:ext>
                  </a:extLst>
                </a:gridCol>
                <a:gridCol w="1195108">
                  <a:extLst>
                    <a:ext uri="{9D8B030D-6E8A-4147-A177-3AD203B41FA5}">
                      <a16:colId xmlns:a16="http://schemas.microsoft.com/office/drawing/2014/main" val="3259953308"/>
                    </a:ext>
                  </a:extLst>
                </a:gridCol>
              </a:tblGrid>
              <a:tr h="363717">
                <a:tc>
                  <a:txBody>
                    <a:bodyPr/>
                    <a:lstStyle/>
                    <a:p>
                      <a:pPr algn="ctr"/>
                      <a:r>
                        <a:rPr lang="pt-B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</a:t>
                      </a:r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500" b="0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TINTA </a:t>
                      </a:r>
                      <a:r>
                        <a:rPr lang="pt-BR" sz="1500" b="1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STANDARD</a:t>
                      </a:r>
                      <a:endParaRPr lang="pt-BR" sz="1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1563238"/>
                  </a:ext>
                </a:extLst>
              </a:tr>
              <a:tr h="214923">
                <a:tc gridSpan="7">
                  <a:txBody>
                    <a:bodyPr/>
                    <a:lstStyle/>
                    <a:p>
                      <a:pPr algn="ctr"/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e as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cores claras prontas 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produzidas, comercializadas ou distribuídas pela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fabril 1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 anchor="ctr">
                    <a:solidFill>
                      <a:srgbClr val="98C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214923">
                <a:tc gridSpan="3">
                  <a:txBody>
                    <a:bodyPr/>
                    <a:lstStyle/>
                    <a:p>
                      <a:pPr algn="ctr"/>
                      <a:endParaRPr lang="pt-BR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7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Relacionar marcas: 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7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Selecionar as cores claras com “X”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7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Outras cores claras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094546"/>
                  </a:ext>
                </a:extLst>
              </a:tr>
              <a:tr h="576000">
                <a:tc rowSpan="4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3A96D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 anchorCtr="1"/>
                </a:tc>
                <a:tc rowSpan="4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FOSCO</a:t>
                      </a:r>
                      <a:endParaRPr lang="pt-BR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684000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  <a:tr h="684000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1800"/>
                        </a:spcAft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ACETINADO</a:t>
                      </a:r>
                      <a:endParaRPr lang="pt-BR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675321962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 BRILHO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1982642462"/>
                  </a:ext>
                </a:extLst>
              </a:tr>
            </a:tbl>
          </a:graphicData>
        </a:graphic>
      </p:graphicFrame>
      <p:graphicFrame>
        <p:nvGraphicFramePr>
          <p:cNvPr id="3" name="Tabela 6">
            <a:extLst>
              <a:ext uri="{FF2B5EF4-FFF2-40B4-BE49-F238E27FC236}">
                <a16:creationId xmlns:a16="http://schemas.microsoft.com/office/drawing/2014/main" id="{FFB10DF3-D4FD-B034-6D73-35B8EF5C8D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115414"/>
              </p:ext>
            </p:extLst>
          </p:nvPr>
        </p:nvGraphicFramePr>
        <p:xfrm>
          <a:off x="434236" y="3590927"/>
          <a:ext cx="5986805" cy="2974479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17428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407412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1698319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971112">
                  <a:extLst>
                    <a:ext uri="{9D8B030D-6E8A-4147-A177-3AD203B41FA5}">
                      <a16:colId xmlns:a16="http://schemas.microsoft.com/office/drawing/2014/main" val="3191870475"/>
                    </a:ext>
                  </a:extLst>
                </a:gridCol>
                <a:gridCol w="907213">
                  <a:extLst>
                    <a:ext uri="{9D8B030D-6E8A-4147-A177-3AD203B41FA5}">
                      <a16:colId xmlns:a16="http://schemas.microsoft.com/office/drawing/2014/main" val="1303715046"/>
                    </a:ext>
                  </a:extLst>
                </a:gridCol>
                <a:gridCol w="1195108">
                  <a:extLst>
                    <a:ext uri="{9D8B030D-6E8A-4147-A177-3AD203B41FA5}">
                      <a16:colId xmlns:a16="http://schemas.microsoft.com/office/drawing/2014/main" val="3259953308"/>
                    </a:ext>
                  </a:extLst>
                </a:gridCol>
              </a:tblGrid>
              <a:tr h="214923">
                <a:tc gridSpan="7">
                  <a:txBody>
                    <a:bodyPr/>
                    <a:lstStyle/>
                    <a:p>
                      <a:pPr algn="ctr"/>
                      <a:r>
                        <a:rPr lang="pt-BR" sz="700" b="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e as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cores claras prontas </a:t>
                      </a:r>
                      <a:r>
                        <a:rPr lang="pt-BR" sz="700" b="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produzidas, comercializadas ou distribuídas pela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fabril 2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 anchor="ctr">
                    <a:solidFill>
                      <a:srgbClr val="9FA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689889">
                <a:tc rowSpan="4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4B5FA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 anchorCtr="1"/>
                </a:tc>
                <a:tc rowSpan="4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FOSCO</a:t>
                      </a:r>
                      <a:endParaRPr lang="pt-BR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689889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  <a:tr h="689889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1800"/>
                        </a:spcAft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ACETINADO</a:t>
                      </a:r>
                      <a:endParaRPr lang="pt-BR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675321962"/>
                  </a:ext>
                </a:extLst>
              </a:tr>
              <a:tr h="689889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 BRILHO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1982642462"/>
                  </a:ext>
                </a:extLst>
              </a:tr>
            </a:tbl>
          </a:graphicData>
        </a:graphic>
      </p:graphicFrame>
      <p:graphicFrame>
        <p:nvGraphicFramePr>
          <p:cNvPr id="5" name="Tabela 6">
            <a:extLst>
              <a:ext uri="{FF2B5EF4-FFF2-40B4-BE49-F238E27FC236}">
                <a16:creationId xmlns:a16="http://schemas.microsoft.com/office/drawing/2014/main" id="{9A8B9DFC-7FF6-7014-A1E3-C63C7F5789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76082"/>
              </p:ext>
            </p:extLst>
          </p:nvPr>
        </p:nvGraphicFramePr>
        <p:xfrm>
          <a:off x="434235" y="6565406"/>
          <a:ext cx="5986805" cy="2974479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17428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407412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1698319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971112">
                  <a:extLst>
                    <a:ext uri="{9D8B030D-6E8A-4147-A177-3AD203B41FA5}">
                      <a16:colId xmlns:a16="http://schemas.microsoft.com/office/drawing/2014/main" val="3191870475"/>
                    </a:ext>
                  </a:extLst>
                </a:gridCol>
                <a:gridCol w="907213">
                  <a:extLst>
                    <a:ext uri="{9D8B030D-6E8A-4147-A177-3AD203B41FA5}">
                      <a16:colId xmlns:a16="http://schemas.microsoft.com/office/drawing/2014/main" val="1303715046"/>
                    </a:ext>
                  </a:extLst>
                </a:gridCol>
                <a:gridCol w="1195108">
                  <a:extLst>
                    <a:ext uri="{9D8B030D-6E8A-4147-A177-3AD203B41FA5}">
                      <a16:colId xmlns:a16="http://schemas.microsoft.com/office/drawing/2014/main" val="3259953308"/>
                    </a:ext>
                  </a:extLst>
                </a:gridCol>
              </a:tblGrid>
              <a:tr h="214923">
                <a:tc gridSpan="7">
                  <a:txBody>
                    <a:bodyPr/>
                    <a:lstStyle/>
                    <a:p>
                      <a:pPr algn="ctr"/>
                      <a:r>
                        <a:rPr lang="pt-BR" sz="700" b="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e as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cores claras prontas </a:t>
                      </a:r>
                      <a:r>
                        <a:rPr lang="pt-BR" sz="700" b="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produzidas, comercializadas ou distribuídas pela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fabril 3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 anchor="ctr">
                    <a:solidFill>
                      <a:srgbClr val="C3AD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689889">
                <a:tc rowSpan="4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502D7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 anchorCtr="1"/>
                </a:tc>
                <a:tc rowSpan="4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FOSCO</a:t>
                      </a:r>
                      <a:endParaRPr lang="pt-BR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689889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  <a:tr h="689889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1800"/>
                        </a:spcAft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ACETINADO</a:t>
                      </a:r>
                      <a:endParaRPr lang="pt-BR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675321962"/>
                  </a:ext>
                </a:extLst>
              </a:tr>
              <a:tr h="689889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 BRILHO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1982642462"/>
                  </a:ext>
                </a:extLst>
              </a:tr>
            </a:tbl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05AE1BD7-5FC4-A8FD-948A-3E3F1E5C01B3}"/>
              </a:ext>
            </a:extLst>
          </p:cNvPr>
          <p:cNvSpPr txBox="1"/>
          <p:nvPr/>
        </p:nvSpPr>
        <p:spPr>
          <a:xfrm>
            <a:off x="434235" y="9564518"/>
            <a:ext cx="59840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NECESSÁRIO, PODEM SER INCLUÍDAS MAIS LINHAS NA TABELA PARA INCLUIR AS MARCAS OU CORES.</a:t>
            </a:r>
            <a:endParaRPr lang="pt-BR" sz="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227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46EBE-0DCA-1A2A-E4E4-09BCA54B8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43FF8E7A-6455-DBF5-3B2A-FD2C47C31C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762547"/>
              </p:ext>
            </p:extLst>
          </p:nvPr>
        </p:nvGraphicFramePr>
        <p:xfrm>
          <a:off x="436959" y="252731"/>
          <a:ext cx="5986805" cy="3313563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17428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407412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1698319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971112">
                  <a:extLst>
                    <a:ext uri="{9D8B030D-6E8A-4147-A177-3AD203B41FA5}">
                      <a16:colId xmlns:a16="http://schemas.microsoft.com/office/drawing/2014/main" val="3191870475"/>
                    </a:ext>
                  </a:extLst>
                </a:gridCol>
                <a:gridCol w="907213">
                  <a:extLst>
                    <a:ext uri="{9D8B030D-6E8A-4147-A177-3AD203B41FA5}">
                      <a16:colId xmlns:a16="http://schemas.microsoft.com/office/drawing/2014/main" val="1303715046"/>
                    </a:ext>
                  </a:extLst>
                </a:gridCol>
                <a:gridCol w="1195108">
                  <a:extLst>
                    <a:ext uri="{9D8B030D-6E8A-4147-A177-3AD203B41FA5}">
                      <a16:colId xmlns:a16="http://schemas.microsoft.com/office/drawing/2014/main" val="3259953308"/>
                    </a:ext>
                  </a:extLst>
                </a:gridCol>
              </a:tblGrid>
              <a:tr h="363717">
                <a:tc>
                  <a:txBody>
                    <a:bodyPr/>
                    <a:lstStyle/>
                    <a:p>
                      <a:pPr algn="ctr"/>
                      <a:r>
                        <a:rPr lang="pt-B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</a:t>
                      </a:r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500" b="0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TINTA </a:t>
                      </a:r>
                      <a:r>
                        <a:rPr lang="pt-BR" sz="1500" b="1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PREMIUM</a:t>
                      </a:r>
                      <a:endParaRPr lang="pt-BR" sz="1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1563238"/>
                  </a:ext>
                </a:extLst>
              </a:tr>
              <a:tr h="214923">
                <a:tc gridSpan="7">
                  <a:txBody>
                    <a:bodyPr/>
                    <a:lstStyle/>
                    <a:p>
                      <a:pPr algn="ctr"/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e as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cores claras prontas 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produzidas, comercializadas ou distribuídas pela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fabril 1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 anchor="ctr">
                    <a:solidFill>
                      <a:srgbClr val="98C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214923">
                <a:tc gridSpan="3">
                  <a:txBody>
                    <a:bodyPr/>
                    <a:lstStyle/>
                    <a:p>
                      <a:pPr algn="ctr"/>
                      <a:endParaRPr lang="pt-BR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7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Relacionar marcas: 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7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Selecionar as cores claras com “X”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7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Outras cores claras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094546"/>
                  </a:ext>
                </a:extLst>
              </a:tr>
              <a:tr h="576000">
                <a:tc rowSpan="4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3A96D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 anchorCtr="1"/>
                </a:tc>
                <a:tc rowSpan="4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FOSCO</a:t>
                      </a:r>
                      <a:endParaRPr lang="pt-BR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684000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  <a:tr h="684000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1800"/>
                        </a:spcAft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ACETINADO</a:t>
                      </a:r>
                      <a:endParaRPr lang="pt-BR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675321962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 BRILHO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1982642462"/>
                  </a:ext>
                </a:extLst>
              </a:tr>
            </a:tbl>
          </a:graphicData>
        </a:graphic>
      </p:graphicFrame>
      <p:graphicFrame>
        <p:nvGraphicFramePr>
          <p:cNvPr id="3" name="Tabela 6">
            <a:extLst>
              <a:ext uri="{FF2B5EF4-FFF2-40B4-BE49-F238E27FC236}">
                <a16:creationId xmlns:a16="http://schemas.microsoft.com/office/drawing/2014/main" id="{6C2EF158-CB18-925F-DAB9-F79C6B334F85}"/>
              </a:ext>
            </a:extLst>
          </p:cNvPr>
          <p:cNvGraphicFramePr>
            <a:graphicFrameLocks noGrp="1"/>
          </p:cNvGraphicFramePr>
          <p:nvPr/>
        </p:nvGraphicFramePr>
        <p:xfrm>
          <a:off x="434236" y="3590927"/>
          <a:ext cx="5986805" cy="2974479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17428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407412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1698319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971112">
                  <a:extLst>
                    <a:ext uri="{9D8B030D-6E8A-4147-A177-3AD203B41FA5}">
                      <a16:colId xmlns:a16="http://schemas.microsoft.com/office/drawing/2014/main" val="3191870475"/>
                    </a:ext>
                  </a:extLst>
                </a:gridCol>
                <a:gridCol w="907213">
                  <a:extLst>
                    <a:ext uri="{9D8B030D-6E8A-4147-A177-3AD203B41FA5}">
                      <a16:colId xmlns:a16="http://schemas.microsoft.com/office/drawing/2014/main" val="1303715046"/>
                    </a:ext>
                  </a:extLst>
                </a:gridCol>
                <a:gridCol w="1195108">
                  <a:extLst>
                    <a:ext uri="{9D8B030D-6E8A-4147-A177-3AD203B41FA5}">
                      <a16:colId xmlns:a16="http://schemas.microsoft.com/office/drawing/2014/main" val="3259953308"/>
                    </a:ext>
                  </a:extLst>
                </a:gridCol>
              </a:tblGrid>
              <a:tr h="214923">
                <a:tc gridSpan="7">
                  <a:txBody>
                    <a:bodyPr/>
                    <a:lstStyle/>
                    <a:p>
                      <a:pPr algn="ctr"/>
                      <a:r>
                        <a:rPr lang="pt-BR" sz="700" b="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e as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cores claras prontas </a:t>
                      </a:r>
                      <a:r>
                        <a:rPr lang="pt-BR" sz="700" b="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produzidas, comercializadas ou distribuídas pela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fabril 2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 anchor="ctr">
                    <a:solidFill>
                      <a:srgbClr val="9FA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689889">
                <a:tc rowSpan="4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4B5FA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 anchorCtr="1"/>
                </a:tc>
                <a:tc rowSpan="4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FOSCO</a:t>
                      </a:r>
                      <a:endParaRPr lang="pt-BR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689889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  <a:tr h="689889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1800"/>
                        </a:spcAft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ACETINADO</a:t>
                      </a:r>
                      <a:endParaRPr lang="pt-BR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675321962"/>
                  </a:ext>
                </a:extLst>
              </a:tr>
              <a:tr h="689889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 BRILHO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1982642462"/>
                  </a:ext>
                </a:extLst>
              </a:tr>
            </a:tbl>
          </a:graphicData>
        </a:graphic>
      </p:graphicFrame>
      <p:graphicFrame>
        <p:nvGraphicFramePr>
          <p:cNvPr id="5" name="Tabela 6">
            <a:extLst>
              <a:ext uri="{FF2B5EF4-FFF2-40B4-BE49-F238E27FC236}">
                <a16:creationId xmlns:a16="http://schemas.microsoft.com/office/drawing/2014/main" id="{B7836A7F-78B5-DA43-C603-AE40D722CB0A}"/>
              </a:ext>
            </a:extLst>
          </p:cNvPr>
          <p:cNvGraphicFramePr>
            <a:graphicFrameLocks noGrp="1"/>
          </p:cNvGraphicFramePr>
          <p:nvPr/>
        </p:nvGraphicFramePr>
        <p:xfrm>
          <a:off x="434235" y="6565406"/>
          <a:ext cx="5986805" cy="2974479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17428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407412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1698319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971112">
                  <a:extLst>
                    <a:ext uri="{9D8B030D-6E8A-4147-A177-3AD203B41FA5}">
                      <a16:colId xmlns:a16="http://schemas.microsoft.com/office/drawing/2014/main" val="3191870475"/>
                    </a:ext>
                  </a:extLst>
                </a:gridCol>
                <a:gridCol w="907213">
                  <a:extLst>
                    <a:ext uri="{9D8B030D-6E8A-4147-A177-3AD203B41FA5}">
                      <a16:colId xmlns:a16="http://schemas.microsoft.com/office/drawing/2014/main" val="1303715046"/>
                    </a:ext>
                  </a:extLst>
                </a:gridCol>
                <a:gridCol w="1195108">
                  <a:extLst>
                    <a:ext uri="{9D8B030D-6E8A-4147-A177-3AD203B41FA5}">
                      <a16:colId xmlns:a16="http://schemas.microsoft.com/office/drawing/2014/main" val="3259953308"/>
                    </a:ext>
                  </a:extLst>
                </a:gridCol>
              </a:tblGrid>
              <a:tr h="214923">
                <a:tc gridSpan="7">
                  <a:txBody>
                    <a:bodyPr/>
                    <a:lstStyle/>
                    <a:p>
                      <a:pPr algn="ctr"/>
                      <a:r>
                        <a:rPr lang="pt-BR" sz="700" b="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e as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cores claras prontas </a:t>
                      </a:r>
                      <a:r>
                        <a:rPr lang="pt-BR" sz="700" b="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produzidas, comercializadas ou distribuídas pela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fabril 3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 anchor="ctr">
                    <a:solidFill>
                      <a:srgbClr val="C3AD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689889">
                <a:tc rowSpan="4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502D7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 anchorCtr="1"/>
                </a:tc>
                <a:tc rowSpan="4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FOSCO</a:t>
                      </a:r>
                      <a:endParaRPr lang="pt-BR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689889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  <a:tr h="689889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1800"/>
                        </a:spcAft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ACETINADO</a:t>
                      </a:r>
                      <a:endParaRPr lang="pt-BR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675321962"/>
                  </a:ext>
                </a:extLst>
              </a:tr>
              <a:tr h="689889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 BRILHO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1982642462"/>
                  </a:ext>
                </a:extLst>
              </a:tr>
            </a:tbl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31DD0C4A-D7DB-3476-84AA-87F720935544}"/>
              </a:ext>
            </a:extLst>
          </p:cNvPr>
          <p:cNvSpPr txBox="1"/>
          <p:nvPr/>
        </p:nvSpPr>
        <p:spPr>
          <a:xfrm>
            <a:off x="434235" y="9564518"/>
            <a:ext cx="59840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NECESSÁRIO, PODEM SER INCLUÍDAS MAIS LINHAS NA TABELA PARA INCLUIR AS MARCAS OU CORES.</a:t>
            </a:r>
            <a:endParaRPr lang="pt-BR" sz="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025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35A79-6651-AC1C-DDC7-A7748DB57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2E50639A-8F2D-AC5D-7299-A9DF9E1971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932829"/>
              </p:ext>
            </p:extLst>
          </p:nvPr>
        </p:nvGraphicFramePr>
        <p:xfrm>
          <a:off x="436959" y="252731"/>
          <a:ext cx="5986805" cy="3313563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17428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407412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1698319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971112">
                  <a:extLst>
                    <a:ext uri="{9D8B030D-6E8A-4147-A177-3AD203B41FA5}">
                      <a16:colId xmlns:a16="http://schemas.microsoft.com/office/drawing/2014/main" val="3191870475"/>
                    </a:ext>
                  </a:extLst>
                </a:gridCol>
                <a:gridCol w="907213">
                  <a:extLst>
                    <a:ext uri="{9D8B030D-6E8A-4147-A177-3AD203B41FA5}">
                      <a16:colId xmlns:a16="http://schemas.microsoft.com/office/drawing/2014/main" val="1303715046"/>
                    </a:ext>
                  </a:extLst>
                </a:gridCol>
                <a:gridCol w="1195108">
                  <a:extLst>
                    <a:ext uri="{9D8B030D-6E8A-4147-A177-3AD203B41FA5}">
                      <a16:colId xmlns:a16="http://schemas.microsoft.com/office/drawing/2014/main" val="3259953308"/>
                    </a:ext>
                  </a:extLst>
                </a:gridCol>
              </a:tblGrid>
              <a:tr h="363717">
                <a:tc>
                  <a:txBody>
                    <a:bodyPr/>
                    <a:lstStyle/>
                    <a:p>
                      <a:pPr algn="ctr"/>
                      <a:r>
                        <a:rPr lang="pt-B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</a:t>
                      </a:r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500" b="0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TINTA </a:t>
                      </a:r>
                      <a:r>
                        <a:rPr lang="pt-BR" sz="1500" b="1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SUPER</a:t>
                      </a:r>
                      <a:r>
                        <a:rPr lang="pt-BR" sz="1500" b="0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500" b="1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PREMIUM</a:t>
                      </a:r>
                      <a:endParaRPr lang="pt-BR" sz="1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1563238"/>
                  </a:ext>
                </a:extLst>
              </a:tr>
              <a:tr h="214923">
                <a:tc gridSpan="7">
                  <a:txBody>
                    <a:bodyPr/>
                    <a:lstStyle/>
                    <a:p>
                      <a:pPr algn="ctr"/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e as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cores claras prontas 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produzidas, comercializadas ou distribuídas pela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fabril 1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 anchor="ctr">
                    <a:solidFill>
                      <a:srgbClr val="98C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214923">
                <a:tc gridSpan="3">
                  <a:txBody>
                    <a:bodyPr/>
                    <a:lstStyle/>
                    <a:p>
                      <a:pPr algn="ctr"/>
                      <a:endParaRPr lang="pt-BR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7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Relacionar marcas: 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7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Selecionar as cores claras com “X”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7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Outras cores claras</a:t>
                      </a: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094546"/>
                  </a:ext>
                </a:extLst>
              </a:tr>
              <a:tr h="576000">
                <a:tc rowSpan="4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3A96D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 anchorCtr="1"/>
                </a:tc>
                <a:tc rowSpan="4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FOSCO</a:t>
                      </a:r>
                      <a:endParaRPr lang="pt-BR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684000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  <a:tr h="684000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1800"/>
                        </a:spcAft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ACETINADO</a:t>
                      </a:r>
                      <a:endParaRPr lang="pt-BR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675321962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 BRILHO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1982642462"/>
                  </a:ext>
                </a:extLst>
              </a:tr>
            </a:tbl>
          </a:graphicData>
        </a:graphic>
      </p:graphicFrame>
      <p:graphicFrame>
        <p:nvGraphicFramePr>
          <p:cNvPr id="3" name="Tabela 6">
            <a:extLst>
              <a:ext uri="{FF2B5EF4-FFF2-40B4-BE49-F238E27FC236}">
                <a16:creationId xmlns:a16="http://schemas.microsoft.com/office/drawing/2014/main" id="{48A7F9FB-082F-BB4A-1CA6-B4DB70709BAB}"/>
              </a:ext>
            </a:extLst>
          </p:cNvPr>
          <p:cNvGraphicFramePr>
            <a:graphicFrameLocks noGrp="1"/>
          </p:cNvGraphicFramePr>
          <p:nvPr/>
        </p:nvGraphicFramePr>
        <p:xfrm>
          <a:off x="434236" y="3590927"/>
          <a:ext cx="5986805" cy="2974479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17428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407412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1698319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971112">
                  <a:extLst>
                    <a:ext uri="{9D8B030D-6E8A-4147-A177-3AD203B41FA5}">
                      <a16:colId xmlns:a16="http://schemas.microsoft.com/office/drawing/2014/main" val="3191870475"/>
                    </a:ext>
                  </a:extLst>
                </a:gridCol>
                <a:gridCol w="907213">
                  <a:extLst>
                    <a:ext uri="{9D8B030D-6E8A-4147-A177-3AD203B41FA5}">
                      <a16:colId xmlns:a16="http://schemas.microsoft.com/office/drawing/2014/main" val="1303715046"/>
                    </a:ext>
                  </a:extLst>
                </a:gridCol>
                <a:gridCol w="1195108">
                  <a:extLst>
                    <a:ext uri="{9D8B030D-6E8A-4147-A177-3AD203B41FA5}">
                      <a16:colId xmlns:a16="http://schemas.microsoft.com/office/drawing/2014/main" val="3259953308"/>
                    </a:ext>
                  </a:extLst>
                </a:gridCol>
              </a:tblGrid>
              <a:tr h="214923">
                <a:tc gridSpan="7">
                  <a:txBody>
                    <a:bodyPr/>
                    <a:lstStyle/>
                    <a:p>
                      <a:pPr algn="ctr"/>
                      <a:r>
                        <a:rPr lang="pt-BR" sz="700" b="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e as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cores claras prontas </a:t>
                      </a:r>
                      <a:r>
                        <a:rPr lang="pt-BR" sz="700" b="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produzidas, comercializadas ou distribuídas pela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fabril 2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 anchor="ctr">
                    <a:solidFill>
                      <a:srgbClr val="9FA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689889">
                <a:tc rowSpan="4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4B5FA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 anchorCtr="1"/>
                </a:tc>
                <a:tc rowSpan="4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FOSCO</a:t>
                      </a:r>
                      <a:endParaRPr lang="pt-BR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689889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  <a:tr h="689889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1800"/>
                        </a:spcAft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ACETINADO</a:t>
                      </a:r>
                      <a:endParaRPr lang="pt-BR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675321962"/>
                  </a:ext>
                </a:extLst>
              </a:tr>
              <a:tr h="689889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 BRILHO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1982642462"/>
                  </a:ext>
                </a:extLst>
              </a:tr>
            </a:tbl>
          </a:graphicData>
        </a:graphic>
      </p:graphicFrame>
      <p:graphicFrame>
        <p:nvGraphicFramePr>
          <p:cNvPr id="5" name="Tabela 6">
            <a:extLst>
              <a:ext uri="{FF2B5EF4-FFF2-40B4-BE49-F238E27FC236}">
                <a16:creationId xmlns:a16="http://schemas.microsoft.com/office/drawing/2014/main" id="{3F1DA5CF-D9D3-86ED-0F0D-6B8F7B0727DA}"/>
              </a:ext>
            </a:extLst>
          </p:cNvPr>
          <p:cNvGraphicFramePr>
            <a:graphicFrameLocks noGrp="1"/>
          </p:cNvGraphicFramePr>
          <p:nvPr/>
        </p:nvGraphicFramePr>
        <p:xfrm>
          <a:off x="434235" y="6565406"/>
          <a:ext cx="5986805" cy="2974479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17428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407412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1698319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971112">
                  <a:extLst>
                    <a:ext uri="{9D8B030D-6E8A-4147-A177-3AD203B41FA5}">
                      <a16:colId xmlns:a16="http://schemas.microsoft.com/office/drawing/2014/main" val="3191870475"/>
                    </a:ext>
                  </a:extLst>
                </a:gridCol>
                <a:gridCol w="907213">
                  <a:extLst>
                    <a:ext uri="{9D8B030D-6E8A-4147-A177-3AD203B41FA5}">
                      <a16:colId xmlns:a16="http://schemas.microsoft.com/office/drawing/2014/main" val="1303715046"/>
                    </a:ext>
                  </a:extLst>
                </a:gridCol>
                <a:gridCol w="1195108">
                  <a:extLst>
                    <a:ext uri="{9D8B030D-6E8A-4147-A177-3AD203B41FA5}">
                      <a16:colId xmlns:a16="http://schemas.microsoft.com/office/drawing/2014/main" val="3259953308"/>
                    </a:ext>
                  </a:extLst>
                </a:gridCol>
              </a:tblGrid>
              <a:tr h="214923">
                <a:tc gridSpan="7">
                  <a:txBody>
                    <a:bodyPr/>
                    <a:lstStyle/>
                    <a:p>
                      <a:pPr algn="ctr"/>
                      <a:r>
                        <a:rPr lang="pt-BR" sz="700" b="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e as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cores claras prontas </a:t>
                      </a:r>
                      <a:r>
                        <a:rPr lang="pt-BR" sz="700" b="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produzidas, comercializadas ou distribuídas pela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7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fabril 3</a:t>
                      </a:r>
                      <a:r>
                        <a:rPr lang="pt-BR" sz="700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 anchor="ctr">
                    <a:solidFill>
                      <a:srgbClr val="C3AD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689889">
                <a:tc rowSpan="4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502D7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 anchorCtr="1"/>
                </a:tc>
                <a:tc rowSpan="4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FOSCO</a:t>
                      </a:r>
                      <a:endParaRPr lang="pt-BR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689889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  <a:tr h="689889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600"/>
                        </a:spcBef>
                        <a:spcAft>
                          <a:spcPts val="1800"/>
                        </a:spcAft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ACETINADO</a:t>
                      </a:r>
                      <a:endParaRPr lang="pt-BR" sz="7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  <a:defRPr/>
                      </a:pPr>
                      <a:r>
                        <a:rPr kumimoji="0" lang="pt-B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2675321962"/>
                  </a:ext>
                </a:extLst>
              </a:tr>
              <a:tr h="689889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 BRILHO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1: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2:</a:t>
                      </a:r>
                    </a:p>
                    <a:p>
                      <a:pPr marL="0" algn="l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lang="pt-BR" sz="700" b="1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Marca 3: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____Branco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____Gelo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____Marfim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Pérola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 Areia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____Palha</a:t>
                      </a:r>
                    </a:p>
                  </a:txBody>
                  <a:tcPr marL="44450" marR="44450" marT="0" marB="0" anchor="ctr" anchorCtr="1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SzPts val="800"/>
                        <a:buFontTx/>
                        <a:buNone/>
                        <a:tabLst>
                          <a:tab pos="180340" algn="l"/>
                          <a:tab pos="449580" algn="l"/>
                        </a:tabLst>
                      </a:pPr>
                      <a:r>
                        <a:rPr lang="pt-BR" sz="7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_________________</a:t>
                      </a:r>
                      <a:endParaRPr lang="pt-BR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 anchorCtr="1"/>
                </a:tc>
                <a:extLst>
                  <a:ext uri="{0D108BD9-81ED-4DB2-BD59-A6C34878D82A}">
                    <a16:rowId xmlns:a16="http://schemas.microsoft.com/office/drawing/2014/main" val="1982642462"/>
                  </a:ext>
                </a:extLst>
              </a:tr>
            </a:tbl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1FD949E2-519E-29F5-CA12-D045A0492EF2}"/>
              </a:ext>
            </a:extLst>
          </p:cNvPr>
          <p:cNvSpPr txBox="1"/>
          <p:nvPr/>
        </p:nvSpPr>
        <p:spPr>
          <a:xfrm>
            <a:off x="434235" y="9564518"/>
            <a:ext cx="59840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NECESSÁRIO, PODEM SER INCLUÍDAS MAIS LINHAS NA TABELA PARA INCLUIR AS MARCAS OU CORES.</a:t>
            </a:r>
            <a:endParaRPr lang="pt-BR" sz="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414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B0F67C3B-5973-5CAF-6FCE-E4A832C33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405" y="9116416"/>
            <a:ext cx="1399190" cy="558255"/>
          </a:xfrm>
          <a:prstGeom prst="rect">
            <a:avLst/>
          </a:prstGeom>
        </p:spPr>
      </p:pic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5A796788-FC98-1AD0-BD4F-887628BB9C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921497"/>
              </p:ext>
            </p:extLst>
          </p:nvPr>
        </p:nvGraphicFramePr>
        <p:xfrm>
          <a:off x="436959" y="538481"/>
          <a:ext cx="5986805" cy="2770514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698296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2698296">
                  <a:extLst>
                    <a:ext uri="{9D8B030D-6E8A-4147-A177-3AD203B41FA5}">
                      <a16:colId xmlns:a16="http://schemas.microsoft.com/office/drawing/2014/main" val="1674362722"/>
                    </a:ext>
                  </a:extLst>
                </a:gridCol>
              </a:tblGrid>
              <a:tr h="326891">
                <a:tc>
                  <a:txBody>
                    <a:bodyPr/>
                    <a:lstStyle/>
                    <a:p>
                      <a:pPr algn="ctr"/>
                      <a:r>
                        <a:rPr lang="pt-B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500" b="0" kern="120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MASSSAS </a:t>
                      </a:r>
                      <a:r>
                        <a:rPr lang="pt-BR" sz="1500" b="1" kern="120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NIVELADORAS</a:t>
                      </a:r>
                      <a:endParaRPr lang="pt-BR" sz="1000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563238"/>
                  </a:ext>
                </a:extLst>
              </a:tr>
              <a:tr h="193163">
                <a:tc gridSpan="3">
                  <a:txBody>
                    <a:bodyPr/>
                    <a:lstStyle/>
                    <a:p>
                      <a:pPr algn="ctr"/>
                      <a:r>
                        <a:rPr lang="pt-BR" sz="7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produzida, comercializada ou distribuídas pela </a:t>
                      </a:r>
                      <a:r>
                        <a:rPr lang="pt-BR" sz="7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 1. </a:t>
                      </a:r>
                      <a:endParaRPr lang="pt-BR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98C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674306"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5000" b="1" dirty="0">
                          <a:solidFill>
                            <a:srgbClr val="3A96D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Marca 1: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o uso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Uso interior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Uso interior e/ou exterior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283071"/>
                  </a:ext>
                </a:extLst>
              </a:tr>
              <a:tr h="722702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o uso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Uso interior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Uso interior e/ou exterior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7566612"/>
                  </a:ext>
                </a:extLst>
              </a:tr>
              <a:tr h="840106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  <a:endParaRPr lang="pt-BR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o uso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Uso interior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Uso interior e/ou exterior</a:t>
                      </a:r>
                    </a:p>
                    <a:p>
                      <a:endParaRPr lang="pt-BR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642462"/>
                  </a:ext>
                </a:extLst>
              </a:tr>
            </a:tbl>
          </a:graphicData>
        </a:graphic>
      </p:graphicFrame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F6503E83-B9B5-6A85-38DB-AB94CB60B2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536286"/>
              </p:ext>
            </p:extLst>
          </p:nvPr>
        </p:nvGraphicFramePr>
        <p:xfrm>
          <a:off x="435597" y="3308995"/>
          <a:ext cx="5986805" cy="2435234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698296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2698296">
                  <a:extLst>
                    <a:ext uri="{9D8B030D-6E8A-4147-A177-3AD203B41FA5}">
                      <a16:colId xmlns:a16="http://schemas.microsoft.com/office/drawing/2014/main" val="656026490"/>
                    </a:ext>
                  </a:extLst>
                </a:gridCol>
              </a:tblGrid>
              <a:tr h="193163">
                <a:tc gridSpan="3">
                  <a:txBody>
                    <a:bodyPr/>
                    <a:lstStyle/>
                    <a:p>
                      <a:pPr algn="ctr"/>
                      <a:r>
                        <a:rPr lang="pt-B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produzida, comercializada ou distribuídas pela </a:t>
                      </a: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 2. </a:t>
                      </a:r>
                    </a:p>
                  </a:txBody>
                  <a:tcPr anchor="ctr">
                    <a:solidFill>
                      <a:srgbClr val="9FA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674306"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5000" b="1" dirty="0">
                          <a:solidFill>
                            <a:srgbClr val="4B5FA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Marca 1: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Indicar o uso com “X”: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____ Uso interior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____ Uso interior e/ou exterior</a:t>
                      </a:r>
                      <a:endParaRPr kumimoji="0" lang="pt-B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283071"/>
                  </a:ext>
                </a:extLst>
              </a:tr>
              <a:tr h="722702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Indicar o uso com “X”: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____ Uso interior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____ Uso interior e/ou exterior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7566612"/>
                  </a:ext>
                </a:extLst>
              </a:tr>
              <a:tr h="840106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  <a:endParaRPr lang="pt-BR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Indicar o uso com “X”: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____ Uso interior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____ Uso interior e/ou exterior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642462"/>
                  </a:ext>
                </a:extLst>
              </a:tr>
            </a:tbl>
          </a:graphicData>
        </a:graphic>
      </p:graphicFrame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5A33AB11-8568-52E9-01BA-F5F72869D0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154761"/>
              </p:ext>
            </p:extLst>
          </p:nvPr>
        </p:nvGraphicFramePr>
        <p:xfrm>
          <a:off x="435597" y="5744229"/>
          <a:ext cx="5986805" cy="2435234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698296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2698296">
                  <a:extLst>
                    <a:ext uri="{9D8B030D-6E8A-4147-A177-3AD203B41FA5}">
                      <a16:colId xmlns:a16="http://schemas.microsoft.com/office/drawing/2014/main" val="4156891082"/>
                    </a:ext>
                  </a:extLst>
                </a:gridCol>
              </a:tblGrid>
              <a:tr h="193163">
                <a:tc gridSpan="3">
                  <a:txBody>
                    <a:bodyPr/>
                    <a:lstStyle/>
                    <a:p>
                      <a:pPr algn="ctr"/>
                      <a:r>
                        <a:rPr lang="pt-B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produzida, comercializada ou distribuídas pela </a:t>
                      </a: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 3. </a:t>
                      </a:r>
                    </a:p>
                  </a:txBody>
                  <a:tcPr anchor="ctr">
                    <a:solidFill>
                      <a:srgbClr val="C3AD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674306"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5000" b="1" dirty="0">
                          <a:solidFill>
                            <a:srgbClr val="502D7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Marca 1: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Indicar o uso com “X”: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____ Uso interior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____ Uso interior e/ou exterior</a:t>
                      </a:r>
                      <a:endParaRPr kumimoji="0" lang="pt-B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283071"/>
                  </a:ext>
                </a:extLst>
              </a:tr>
              <a:tr h="722702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Indicar o uso com “X”: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____ Uso interior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____ Uso interior e/ou exterior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7566612"/>
                  </a:ext>
                </a:extLst>
              </a:tr>
              <a:tr h="840106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3:</a:t>
                      </a:r>
                      <a:endParaRPr lang="pt-BR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Indicar o uso com “X”: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____ Uso interior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____ Uso interior e/ou exterior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642462"/>
                  </a:ext>
                </a:extLst>
              </a:tr>
            </a:tbl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C72AB88B-DB48-DEC7-74B7-BBD17FB71D45}"/>
              </a:ext>
            </a:extLst>
          </p:cNvPr>
          <p:cNvSpPr txBox="1"/>
          <p:nvPr/>
        </p:nvSpPr>
        <p:spPr>
          <a:xfrm>
            <a:off x="345335" y="8299299"/>
            <a:ext cx="5984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NECESSÁRIO, PODEM SER INCLUÍDAS MAIS LINHAS NA TABELA PARA INCLUIR AS MARCAS.</a:t>
            </a:r>
            <a:endParaRPr lang="pt-BR" sz="1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065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B0F67C3B-5973-5CAF-6FCE-E4A832C33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405" y="9116416"/>
            <a:ext cx="1399190" cy="558255"/>
          </a:xfrm>
          <a:prstGeom prst="rect">
            <a:avLst/>
          </a:prstGeom>
        </p:spPr>
      </p:pic>
      <p:graphicFrame>
        <p:nvGraphicFramePr>
          <p:cNvPr id="3" name="Tabela 6">
            <a:extLst>
              <a:ext uri="{FF2B5EF4-FFF2-40B4-BE49-F238E27FC236}">
                <a16:creationId xmlns:a16="http://schemas.microsoft.com/office/drawing/2014/main" id="{FB713754-F4B3-2FE1-0D82-889E29C2EA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240860"/>
              </p:ext>
            </p:extLst>
          </p:nvPr>
        </p:nvGraphicFramePr>
        <p:xfrm>
          <a:off x="436959" y="252731"/>
          <a:ext cx="5986806" cy="159941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183773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1431925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3572615">
                  <a:extLst>
                    <a:ext uri="{9D8B030D-6E8A-4147-A177-3AD203B41FA5}">
                      <a16:colId xmlns:a16="http://schemas.microsoft.com/office/drawing/2014/main" val="1580937141"/>
                    </a:ext>
                  </a:extLst>
                </a:gridCol>
              </a:tblGrid>
              <a:tr h="386671">
                <a:tc>
                  <a:txBody>
                    <a:bodyPr/>
                    <a:lstStyle/>
                    <a:p>
                      <a:pPr algn="ctr"/>
                      <a:r>
                        <a:rPr lang="pt-B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it-IT" sz="1500" b="0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ESMALTE SINTÉTICO STANDARD </a:t>
                      </a:r>
                      <a:r>
                        <a:rPr lang="it-IT" sz="1500" b="1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BASE SOLVENTE</a:t>
                      </a:r>
                      <a:endParaRPr lang="pt-BR" sz="1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563238"/>
                  </a:ext>
                </a:extLst>
              </a:tr>
              <a:tr h="228487">
                <a:tc gridSpan="5">
                  <a:txBody>
                    <a:bodyPr/>
                    <a:lstStyle/>
                    <a:p>
                      <a:pPr algn="ctr"/>
                      <a:r>
                        <a:rPr lang="pt-BR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produzida, comercializada ou distribuídas pela </a:t>
                      </a: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 1. </a:t>
                      </a:r>
                    </a:p>
                  </a:txBody>
                  <a:tcPr anchor="ctr">
                    <a:solidFill>
                      <a:srgbClr val="98C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443247">
                <a:tc rowSpan="2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3A96D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 anchorCtr="1"/>
                </a:tc>
                <a:tc rowSpan="2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BRILHANTE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as cores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Branco    ____ Preto    ____ Vermelho    ____ Laranja    ____ Amarelo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541007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as cores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Branco    ____ Preto    ____ Vermelho    ____ Laranja    ____ Amarelo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</a:tbl>
          </a:graphicData>
        </a:graphic>
      </p:graphicFrame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C4F5420E-AFBD-493A-3A26-29DF693473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882780"/>
              </p:ext>
            </p:extLst>
          </p:nvPr>
        </p:nvGraphicFramePr>
        <p:xfrm>
          <a:off x="435597" y="1852143"/>
          <a:ext cx="5986805" cy="1212741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186496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1449614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3552202">
                  <a:extLst>
                    <a:ext uri="{9D8B030D-6E8A-4147-A177-3AD203B41FA5}">
                      <a16:colId xmlns:a16="http://schemas.microsoft.com/office/drawing/2014/main" val="2233118874"/>
                    </a:ext>
                  </a:extLst>
                </a:gridCol>
              </a:tblGrid>
              <a:tr h="228487">
                <a:tc gridSpan="5">
                  <a:txBody>
                    <a:bodyPr/>
                    <a:lstStyle/>
                    <a:p>
                      <a:pPr algn="ctr"/>
                      <a:r>
                        <a:rPr lang="pt-B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produzida, comercializada ou distribuídas pela </a:t>
                      </a: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 2. </a:t>
                      </a:r>
                    </a:p>
                  </a:txBody>
                  <a:tcPr anchor="ctr">
                    <a:solidFill>
                      <a:srgbClr val="9FA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443247">
                <a:tc rowSpan="2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4B5FA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 anchorCtr="1"/>
                </a:tc>
                <a:tc rowSpan="2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BRILHANTE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as cores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Branco    ____ Preto    ____ Vermelho    ____ Laranja    ____ Amarelo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541007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as cores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Branco    ____ Preto    ____ Vermelho    ____ Laranja    ____ Amarelo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</a:tbl>
          </a:graphicData>
        </a:graphic>
      </p:graphicFrame>
      <p:graphicFrame>
        <p:nvGraphicFramePr>
          <p:cNvPr id="8" name="Tabela 6">
            <a:extLst>
              <a:ext uri="{FF2B5EF4-FFF2-40B4-BE49-F238E27FC236}">
                <a16:creationId xmlns:a16="http://schemas.microsoft.com/office/drawing/2014/main" id="{E60FB5FD-38ED-B2B5-FBCB-B2ED3C3ED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84685"/>
              </p:ext>
            </p:extLst>
          </p:nvPr>
        </p:nvGraphicFramePr>
        <p:xfrm>
          <a:off x="436958" y="3064884"/>
          <a:ext cx="5986805" cy="1212741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175610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1452789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3559913">
                  <a:extLst>
                    <a:ext uri="{9D8B030D-6E8A-4147-A177-3AD203B41FA5}">
                      <a16:colId xmlns:a16="http://schemas.microsoft.com/office/drawing/2014/main" val="2162683195"/>
                    </a:ext>
                  </a:extLst>
                </a:gridCol>
              </a:tblGrid>
              <a:tr h="228487">
                <a:tc gridSpan="5">
                  <a:txBody>
                    <a:bodyPr/>
                    <a:lstStyle/>
                    <a:p>
                      <a:pPr algn="ctr"/>
                      <a:r>
                        <a:rPr lang="pt-B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produzida, comercializada ou distribuídas pela </a:t>
                      </a: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 3. </a:t>
                      </a:r>
                    </a:p>
                  </a:txBody>
                  <a:tcPr anchor="ctr">
                    <a:solidFill>
                      <a:srgbClr val="C3AD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443247">
                <a:tc rowSpan="2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502D7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 anchorCtr="1"/>
                </a:tc>
                <a:tc rowSpan="2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BRILHANTE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as cores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Branco    ____ Preto    ____ Vermelho    ____ Laranja    ____ Amarelo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541007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as cores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Branco    ____ Preto    ____ Vermelho    ____ Laranja    ____ Amarelo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</a:tbl>
          </a:graphicData>
        </a:graphic>
      </p:graphicFrame>
      <p:graphicFrame>
        <p:nvGraphicFramePr>
          <p:cNvPr id="17" name="Tabela 6">
            <a:extLst>
              <a:ext uri="{FF2B5EF4-FFF2-40B4-BE49-F238E27FC236}">
                <a16:creationId xmlns:a16="http://schemas.microsoft.com/office/drawing/2014/main" id="{8453383D-0636-EC1C-8F32-CBFB98058D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005023"/>
              </p:ext>
            </p:extLst>
          </p:nvPr>
        </p:nvGraphicFramePr>
        <p:xfrm>
          <a:off x="435597" y="4567556"/>
          <a:ext cx="5986806" cy="159941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183773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1439637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3564903">
                  <a:extLst>
                    <a:ext uri="{9D8B030D-6E8A-4147-A177-3AD203B41FA5}">
                      <a16:colId xmlns:a16="http://schemas.microsoft.com/office/drawing/2014/main" val="4289585099"/>
                    </a:ext>
                  </a:extLst>
                </a:gridCol>
              </a:tblGrid>
              <a:tr h="386671">
                <a:tc>
                  <a:txBody>
                    <a:bodyPr/>
                    <a:lstStyle/>
                    <a:p>
                      <a:pPr algn="ctr"/>
                      <a:r>
                        <a:rPr lang="pt-BR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it-IT" sz="1500" b="0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ESMALTE SINTÉTICO </a:t>
                      </a:r>
                      <a:r>
                        <a:rPr lang="it-IT" sz="1500" b="1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PREMIUM</a:t>
                      </a:r>
                      <a:r>
                        <a:rPr lang="it-IT" sz="1500" b="0" kern="1200" dirty="0">
                          <a:solidFill>
                            <a:srgbClr val="3A96D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BASE SOLVENTE</a:t>
                      </a:r>
                      <a:endParaRPr lang="pt-BR" sz="1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563238"/>
                  </a:ext>
                </a:extLst>
              </a:tr>
              <a:tr h="228487">
                <a:tc gridSpan="5">
                  <a:txBody>
                    <a:bodyPr/>
                    <a:lstStyle/>
                    <a:p>
                      <a:pPr algn="ctr"/>
                      <a:r>
                        <a:rPr lang="pt-BR" sz="7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produzida, comercializada ou distribuídas pela </a:t>
                      </a: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 1. </a:t>
                      </a:r>
                    </a:p>
                  </a:txBody>
                  <a:tcPr anchor="ctr">
                    <a:solidFill>
                      <a:srgbClr val="98C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443247">
                <a:tc rowSpan="2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3A96D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 anchorCtr="1"/>
                </a:tc>
                <a:tc rowSpan="2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BRILHANTE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as cores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Branco    ____ Vermelho    ____ Laranja    ____ Amarelo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541007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as cores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Branco    ____ Vermelho    ____ Laranja    ____ Amarelo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</a:tbl>
          </a:graphicData>
        </a:graphic>
      </p:graphicFrame>
      <p:graphicFrame>
        <p:nvGraphicFramePr>
          <p:cNvPr id="18" name="Tabela 6">
            <a:extLst>
              <a:ext uri="{FF2B5EF4-FFF2-40B4-BE49-F238E27FC236}">
                <a16:creationId xmlns:a16="http://schemas.microsoft.com/office/drawing/2014/main" id="{252D5FDA-67F0-4901-48C6-BCB45CD942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44821"/>
              </p:ext>
            </p:extLst>
          </p:nvPr>
        </p:nvGraphicFramePr>
        <p:xfrm>
          <a:off x="434235" y="6166968"/>
          <a:ext cx="5986805" cy="1212741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186496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1406526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3595290">
                  <a:extLst>
                    <a:ext uri="{9D8B030D-6E8A-4147-A177-3AD203B41FA5}">
                      <a16:colId xmlns:a16="http://schemas.microsoft.com/office/drawing/2014/main" val="1870097295"/>
                    </a:ext>
                  </a:extLst>
                </a:gridCol>
              </a:tblGrid>
              <a:tr h="228487">
                <a:tc gridSpan="5">
                  <a:txBody>
                    <a:bodyPr/>
                    <a:lstStyle/>
                    <a:p>
                      <a:pPr algn="ctr"/>
                      <a:r>
                        <a:rPr lang="pt-B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produzida, comercializada ou distribuídas pela </a:t>
                      </a: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 2. </a:t>
                      </a:r>
                    </a:p>
                  </a:txBody>
                  <a:tcPr anchor="ctr">
                    <a:solidFill>
                      <a:srgbClr val="9FA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443247">
                <a:tc rowSpan="2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4B5FAB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 anchorCtr="1"/>
                </a:tc>
                <a:tc rowSpan="2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BRILHANTE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as cores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Branco    ____ Vermelho    ____ Laranja    ____ Amarelo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541007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as cores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Branco    ____ Vermelho    ____ Laranja    ____ Amarelo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</a:tbl>
          </a:graphicData>
        </a:graphic>
      </p:graphicFrame>
      <p:graphicFrame>
        <p:nvGraphicFramePr>
          <p:cNvPr id="19" name="Tabela 6">
            <a:extLst>
              <a:ext uri="{FF2B5EF4-FFF2-40B4-BE49-F238E27FC236}">
                <a16:creationId xmlns:a16="http://schemas.microsoft.com/office/drawing/2014/main" id="{E0B12AC3-F493-5332-DA1C-88BEC8C782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367606"/>
              </p:ext>
            </p:extLst>
          </p:nvPr>
        </p:nvGraphicFramePr>
        <p:xfrm>
          <a:off x="435596" y="7379709"/>
          <a:ext cx="5986805" cy="1212741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90213">
                  <a:extLst>
                    <a:ext uri="{9D8B030D-6E8A-4147-A177-3AD203B41FA5}">
                      <a16:colId xmlns:a16="http://schemas.microsoft.com/office/drawing/2014/main" val="309019185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27206053"/>
                    </a:ext>
                  </a:extLst>
                </a:gridCol>
                <a:gridCol w="175610">
                  <a:extLst>
                    <a:ext uri="{9D8B030D-6E8A-4147-A177-3AD203B41FA5}">
                      <a16:colId xmlns:a16="http://schemas.microsoft.com/office/drawing/2014/main" val="586319361"/>
                    </a:ext>
                  </a:extLst>
                </a:gridCol>
                <a:gridCol w="1403351">
                  <a:extLst>
                    <a:ext uri="{9D8B030D-6E8A-4147-A177-3AD203B41FA5}">
                      <a16:colId xmlns:a16="http://schemas.microsoft.com/office/drawing/2014/main" val="3595346957"/>
                    </a:ext>
                  </a:extLst>
                </a:gridCol>
                <a:gridCol w="3609351">
                  <a:extLst>
                    <a:ext uri="{9D8B030D-6E8A-4147-A177-3AD203B41FA5}">
                      <a16:colId xmlns:a16="http://schemas.microsoft.com/office/drawing/2014/main" val="1443294496"/>
                    </a:ext>
                  </a:extLst>
                </a:gridCol>
              </a:tblGrid>
              <a:tr h="228487">
                <a:tc gridSpan="5">
                  <a:txBody>
                    <a:bodyPr/>
                    <a:lstStyle/>
                    <a:p>
                      <a:pPr algn="ctr"/>
                      <a:r>
                        <a:rPr lang="pt-B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abaixo cada marca produzida, comercializada ou distribuídas pela </a:t>
                      </a: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unidade fabril 3. </a:t>
                      </a:r>
                    </a:p>
                  </a:txBody>
                  <a:tcPr anchor="ctr">
                    <a:solidFill>
                      <a:srgbClr val="C3AD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31625"/>
                  </a:ext>
                </a:extLst>
              </a:tr>
              <a:tr h="443247">
                <a:tc rowSpan="2">
                  <a:txBody>
                    <a:bodyPr/>
                    <a:lstStyle/>
                    <a:p>
                      <a:r>
                        <a:rPr lang="pt-BR" sz="5000" b="1" dirty="0">
                          <a:solidFill>
                            <a:srgbClr val="502D7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 anchorCtr="1"/>
                </a:tc>
                <a:tc rowSpan="2">
                  <a:txBody>
                    <a:bodyPr/>
                    <a:lstStyle/>
                    <a:p>
                      <a:r>
                        <a:rPr lang="pt-B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ACABAMENTO</a:t>
                      </a:r>
                    </a:p>
                  </a:txBody>
                  <a:tcPr vert="vert270" anchor="ctr" anchorCtr="1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BRILHANTE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1: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as cores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Branco    ____ Vermelho    ____ Laranja    ____ Amarelo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707521"/>
                  </a:ext>
                </a:extLst>
              </a:tr>
              <a:tr h="541007">
                <a:tc vMerge="1">
                  <a:txBody>
                    <a:bodyPr/>
                    <a:lstStyle/>
                    <a:p>
                      <a:endParaRPr lang="pt-BR" sz="5000" b="1" dirty="0">
                        <a:solidFill>
                          <a:srgbClr val="3A96D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endParaRPr lang="pt-BR" sz="5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80340" algn="l"/>
                        </a:tabLst>
                      </a:pPr>
                      <a:r>
                        <a:rPr lang="pt-BR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SEMI-ACETINADO</a:t>
                      </a: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Marca 2:</a:t>
                      </a:r>
                      <a:endParaRPr lang="pt-B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Indicar as cores com “X”: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 Branco    ____ Vermelho    ____ Laranja    ____ Amarelo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661794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829C1EA2-96DF-31A6-F501-677D1A32B230}"/>
              </a:ext>
            </a:extLst>
          </p:cNvPr>
          <p:cNvSpPr txBox="1"/>
          <p:nvPr/>
        </p:nvSpPr>
        <p:spPr>
          <a:xfrm>
            <a:off x="358035" y="8654378"/>
            <a:ext cx="5984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NECESSÁRIO, PODEM SER INCLUÍDAS MAIS LINHAS NA TABELA PARA INCLUIR AS MARCAS.</a:t>
            </a:r>
            <a:endParaRPr lang="pt-BR" sz="1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8993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355</TotalTime>
  <Words>3011</Words>
  <Application>Microsoft Office PowerPoint</Application>
  <PresentationFormat>Papel A4 (210 x 297 mm)</PresentationFormat>
  <Paragraphs>929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Pâmela</dc:creator>
  <cp:lastModifiedBy>Marcelo Otsubo</cp:lastModifiedBy>
  <cp:revision>37</cp:revision>
  <dcterms:created xsi:type="dcterms:W3CDTF">2023-07-07T13:10:47Z</dcterms:created>
  <dcterms:modified xsi:type="dcterms:W3CDTF">2025-08-27T20:44:42Z</dcterms:modified>
</cp:coreProperties>
</file>