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2D7D"/>
    <a:srgbClr val="9FABD5"/>
    <a:srgbClr val="4B5FAB"/>
    <a:srgbClr val="C3ADE1"/>
    <a:srgbClr val="98C8E8"/>
    <a:srgbClr val="3A96D2"/>
    <a:srgbClr val="272B59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3132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FCCA2-743E-4239-8026-44F8B72B87BA}" type="datetimeFigureOut">
              <a:rPr lang="pt-BR" smtClean="0"/>
              <a:t>07/07/2023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5E7BB-2DDD-424B-A1EF-EE3E16F833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1907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FCCA2-743E-4239-8026-44F8B72B87BA}" type="datetimeFigureOut">
              <a:rPr lang="pt-BR" smtClean="0"/>
              <a:t>07/07/2023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5E7BB-2DDD-424B-A1EF-EE3E16F833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3132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FCCA2-743E-4239-8026-44F8B72B87BA}" type="datetimeFigureOut">
              <a:rPr lang="pt-BR" smtClean="0"/>
              <a:t>07/07/2023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5E7BB-2DDD-424B-A1EF-EE3E16F833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009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FCCA2-743E-4239-8026-44F8B72B87BA}" type="datetimeFigureOut">
              <a:rPr lang="pt-BR" smtClean="0"/>
              <a:t>07/07/2023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5E7BB-2DDD-424B-A1EF-EE3E16F833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8562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FCCA2-743E-4239-8026-44F8B72B87BA}" type="datetimeFigureOut">
              <a:rPr lang="pt-BR" smtClean="0"/>
              <a:t>07/07/2023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5E7BB-2DDD-424B-A1EF-EE3E16F833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315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FCCA2-743E-4239-8026-44F8B72B87BA}" type="datetimeFigureOut">
              <a:rPr lang="pt-BR" smtClean="0"/>
              <a:t>07/07/2023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5E7BB-2DDD-424B-A1EF-EE3E16F833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83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FCCA2-743E-4239-8026-44F8B72B87BA}" type="datetimeFigureOut">
              <a:rPr lang="pt-BR" smtClean="0"/>
              <a:t>07/07/2023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5E7BB-2DDD-424B-A1EF-EE3E16F833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5945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FCCA2-743E-4239-8026-44F8B72B87BA}" type="datetimeFigureOut">
              <a:rPr lang="pt-BR" smtClean="0"/>
              <a:t>07/07/2023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5E7BB-2DDD-424B-A1EF-EE3E16F833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379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FCCA2-743E-4239-8026-44F8B72B87BA}" type="datetimeFigureOut">
              <a:rPr lang="pt-BR" smtClean="0"/>
              <a:t>07/07/2023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5E7BB-2DDD-424B-A1EF-EE3E16F833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3467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FCCA2-743E-4239-8026-44F8B72B87BA}" type="datetimeFigureOut">
              <a:rPr lang="pt-BR" smtClean="0"/>
              <a:t>07/07/2023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5E7BB-2DDD-424B-A1EF-EE3E16F833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022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FCCA2-743E-4239-8026-44F8B72B87BA}" type="datetimeFigureOut">
              <a:rPr lang="pt-BR" smtClean="0"/>
              <a:t>07/07/2023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5E7BB-2DDD-424B-A1EF-EE3E16F833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4819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CCA2-743E-4239-8026-44F8B72B87BA}" type="datetimeFigureOut">
              <a:rPr lang="pt-BR" smtClean="0"/>
              <a:t>07/07/2023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5E7BB-2DDD-424B-A1EF-EE3E16F833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2569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BC2A718B-7092-DE5E-0D35-20F0D3BC9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DE9CD787-4D30-9B72-A7D4-D7A90A2127FC}"/>
              </a:ext>
            </a:extLst>
          </p:cNvPr>
          <p:cNvSpPr txBox="1"/>
          <p:nvPr/>
        </p:nvSpPr>
        <p:spPr>
          <a:xfrm>
            <a:off x="2882900" y="295816"/>
            <a:ext cx="30401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rgbClr val="3A96D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 SETORIAL</a:t>
            </a:r>
          </a:p>
          <a:p>
            <a:r>
              <a:rPr lang="pt-BR" b="1" dirty="0">
                <a:solidFill>
                  <a:srgbClr val="3A96D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QUALIDADE </a:t>
            </a:r>
          </a:p>
          <a:p>
            <a:r>
              <a:rPr lang="pt-BR" b="1" dirty="0">
                <a:solidFill>
                  <a:srgbClr val="3A96D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TINTAS IMOBILIÁRIAS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02428A10-6A25-9446-F650-15193B1B5636}"/>
              </a:ext>
            </a:extLst>
          </p:cNvPr>
          <p:cNvSpPr txBox="1"/>
          <p:nvPr/>
        </p:nvSpPr>
        <p:spPr>
          <a:xfrm>
            <a:off x="2882900" y="1167283"/>
            <a:ext cx="28119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>
                <a:solidFill>
                  <a:srgbClr val="272B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QUESTIONÁRIO DE INFORMAÇÕES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E2A41972-69C9-2C73-A4A1-67536E3A7F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095" y="295816"/>
            <a:ext cx="1083853" cy="1223568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78241FEB-3394-C52B-77CB-AAE39614F480}"/>
              </a:ext>
            </a:extLst>
          </p:cNvPr>
          <p:cNvSpPr txBox="1"/>
          <p:nvPr/>
        </p:nvSpPr>
        <p:spPr>
          <a:xfrm>
            <a:off x="970028" y="7856990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dirty="0"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SOLICITAMOS QUE NAS TABELAS A SEGUIR SEJAM I</a:t>
            </a:r>
            <a:r>
              <a:rPr lang="pt-BR" sz="1000" dirty="0"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NDICADAS </a:t>
            </a:r>
          </a:p>
          <a:p>
            <a:pPr algn="ctr"/>
            <a:r>
              <a:rPr lang="pt-BR" sz="1000" b="1" dirty="0">
                <a:solidFill>
                  <a:srgbClr val="272B5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TODAS AS MARCAS PRODUZIDAS</a:t>
            </a:r>
            <a:r>
              <a:rPr lang="pt-BR" sz="1000" dirty="0"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COMERCIALIZADAS OU DISTRIBUÍDAS PELA EMPRESA PARA CADA FAMÍLIA DE PRODUTO, BEM COMO A UNIDADE FABRIL ONDE CADA MARCA É PRODUZIDA.</a:t>
            </a:r>
            <a:endParaRPr lang="pt-BR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15" name="Tabela 15">
            <a:extLst>
              <a:ext uri="{FF2B5EF4-FFF2-40B4-BE49-F238E27FC236}">
                <a16:creationId xmlns:a16="http://schemas.microsoft.com/office/drawing/2014/main" id="{B817B4F9-CE2D-4700-A47A-B033132210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569344"/>
              </p:ext>
            </p:extLst>
          </p:nvPr>
        </p:nvGraphicFramePr>
        <p:xfrm>
          <a:off x="844550" y="2060156"/>
          <a:ext cx="5168900" cy="3043107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168900">
                  <a:extLst>
                    <a:ext uri="{9D8B030D-6E8A-4147-A177-3AD203B41FA5}">
                      <a16:colId xmlns:a16="http://schemas.microsoft.com/office/drawing/2014/main" val="2379762660"/>
                    </a:ext>
                  </a:extLst>
                </a:gridCol>
              </a:tblGrid>
              <a:tr h="360867">
                <a:tc>
                  <a:txBody>
                    <a:bodyPr/>
                    <a:lstStyle/>
                    <a:p>
                      <a:r>
                        <a:rPr lang="pt-BR" sz="1350" b="1" kern="1200" dirty="0">
                          <a:solidFill>
                            <a:srgbClr val="3A96D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DADOS DA EMPRESA 1</a:t>
                      </a:r>
                      <a:endParaRPr lang="pt-BR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3808359"/>
                  </a:ext>
                </a:extLst>
              </a:tr>
              <a:tr h="256324">
                <a:tc>
                  <a:txBody>
                    <a:bodyPr/>
                    <a:lstStyle/>
                    <a:p>
                      <a:pPr algn="l"/>
                      <a:r>
                        <a:rPr lang="pt-BR" sz="10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Razão Social:</a:t>
                      </a:r>
                    </a:p>
                    <a:p>
                      <a:pPr algn="l"/>
                      <a:endParaRPr lang="pt-BR" sz="1000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pt-BR" sz="10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74312871"/>
                  </a:ext>
                </a:extLst>
              </a:tr>
              <a:tr h="256324">
                <a:tc>
                  <a:txBody>
                    <a:bodyPr/>
                    <a:lstStyle/>
                    <a:p>
                      <a:pPr algn="l"/>
                      <a:r>
                        <a:rPr lang="pt-BR" sz="10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Endereço:</a:t>
                      </a:r>
                    </a:p>
                    <a:p>
                      <a:pPr algn="l"/>
                      <a:endParaRPr lang="pt-BR" sz="1000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pt-BR" sz="10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23679"/>
                  </a:ext>
                </a:extLst>
              </a:tr>
              <a:tr h="256324">
                <a:tc>
                  <a:txBody>
                    <a:bodyPr/>
                    <a:lstStyle/>
                    <a:p>
                      <a:pPr algn="l"/>
                      <a:r>
                        <a:rPr lang="pt-BR" sz="10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CNPJ:</a:t>
                      </a:r>
                    </a:p>
                    <a:p>
                      <a:pPr algn="l"/>
                      <a:endParaRPr lang="pt-BR" sz="10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16265"/>
                  </a:ext>
                </a:extLst>
              </a:tr>
              <a:tr h="256324">
                <a:tc>
                  <a:txBody>
                    <a:bodyPr/>
                    <a:lstStyle/>
                    <a:p>
                      <a:pPr algn="l"/>
                      <a:r>
                        <a:rPr lang="pt-BR" sz="10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Inscrição Estadual:</a:t>
                      </a:r>
                    </a:p>
                    <a:p>
                      <a:pPr algn="l"/>
                      <a:endParaRPr lang="pt-BR" sz="10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80022"/>
                  </a:ext>
                </a:extLst>
              </a:tr>
              <a:tr h="256324">
                <a:tc>
                  <a:txBody>
                    <a:bodyPr/>
                    <a:lstStyle/>
                    <a:p>
                      <a:pPr algn="l"/>
                      <a:r>
                        <a:rPr lang="pt-BR" sz="10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Website da empresa:</a:t>
                      </a:r>
                    </a:p>
                    <a:p>
                      <a:pPr algn="l"/>
                      <a:endParaRPr lang="pt-BR" sz="10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0721238"/>
                  </a:ext>
                </a:extLst>
              </a:tr>
              <a:tr h="256324">
                <a:tc>
                  <a:txBody>
                    <a:bodyPr/>
                    <a:lstStyle/>
                    <a:p>
                      <a:pPr algn="l"/>
                      <a:r>
                        <a:rPr lang="pt-BR" sz="1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os </a:t>
                      </a:r>
                      <a:r>
                        <a:rPr lang="pt-BR" sz="10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responsáveis da empresa perante o Programa </a:t>
                      </a:r>
                      <a:r>
                        <a:rPr lang="pt-BR" sz="10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demais contatos da referida empresa que estão </a:t>
                      </a:r>
                      <a:r>
                        <a:rPr lang="pt-BR" sz="10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autorizados a receber a proposta.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081085"/>
                  </a:ext>
                </a:extLst>
              </a:tr>
            </a:tbl>
          </a:graphicData>
        </a:graphic>
      </p:graphicFrame>
      <p:graphicFrame>
        <p:nvGraphicFramePr>
          <p:cNvPr id="2" name="Tabela 2">
            <a:extLst>
              <a:ext uri="{FF2B5EF4-FFF2-40B4-BE49-F238E27FC236}">
                <a16:creationId xmlns:a16="http://schemas.microsoft.com/office/drawing/2014/main" id="{CBA44423-8530-068F-6100-81BD1B2118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676101"/>
              </p:ext>
            </p:extLst>
          </p:nvPr>
        </p:nvGraphicFramePr>
        <p:xfrm>
          <a:off x="844550" y="5103263"/>
          <a:ext cx="5168900" cy="1313577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891030">
                  <a:extLst>
                    <a:ext uri="{9D8B030D-6E8A-4147-A177-3AD203B41FA5}">
                      <a16:colId xmlns:a16="http://schemas.microsoft.com/office/drawing/2014/main" val="2430091675"/>
                    </a:ext>
                  </a:extLst>
                </a:gridCol>
                <a:gridCol w="3277870">
                  <a:extLst>
                    <a:ext uri="{9D8B030D-6E8A-4147-A177-3AD203B41FA5}">
                      <a16:colId xmlns:a16="http://schemas.microsoft.com/office/drawing/2014/main" val="402198516"/>
                    </a:ext>
                  </a:extLst>
                </a:gridCol>
              </a:tblGrid>
              <a:tr h="314557">
                <a:tc>
                  <a:txBody>
                    <a:bodyPr/>
                    <a:lstStyle/>
                    <a:p>
                      <a:pPr algn="just"/>
                      <a:r>
                        <a:rPr lang="pt-BR" sz="1000" b="0" kern="1200" dirty="0">
                          <a:solidFill>
                            <a:srgbClr val="F2F2F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Nome</a:t>
                      </a:r>
                      <a:endParaRPr lang="pt-BR" sz="1000" b="0" dirty="0">
                        <a:solidFill>
                          <a:srgbClr val="F2F2F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3A96D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80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1000" b="0" dirty="0">
                          <a:solidFill>
                            <a:srgbClr val="F2F2F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Endereço, telefone e e-mail </a:t>
                      </a:r>
                      <a:endParaRPr lang="pt-BR" sz="1000" b="1" dirty="0">
                        <a:solidFill>
                          <a:srgbClr val="F2F2F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3A96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527851"/>
                  </a:ext>
                </a:extLst>
              </a:tr>
              <a:tr h="499510"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624875"/>
                  </a:ext>
                </a:extLst>
              </a:tr>
              <a:tr h="499510"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207489"/>
                  </a:ext>
                </a:extLst>
              </a:tr>
            </a:tbl>
          </a:graphicData>
        </a:graphic>
      </p:graphicFrame>
      <p:pic>
        <p:nvPicPr>
          <p:cNvPr id="4" name="Imagem 3">
            <a:extLst>
              <a:ext uri="{FF2B5EF4-FFF2-40B4-BE49-F238E27FC236}">
                <a16:creationId xmlns:a16="http://schemas.microsoft.com/office/drawing/2014/main" id="{5E460E0E-6B72-5633-0500-2D3FBDE7B1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405" y="9116416"/>
            <a:ext cx="1399190" cy="558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534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B0F67C3B-5973-5CAF-6FCE-E4A832C338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405" y="9116416"/>
            <a:ext cx="1399190" cy="558255"/>
          </a:xfrm>
          <a:prstGeom prst="rect">
            <a:avLst/>
          </a:prstGeom>
        </p:spPr>
      </p:pic>
      <p:graphicFrame>
        <p:nvGraphicFramePr>
          <p:cNvPr id="3" name="Tabela 6">
            <a:extLst>
              <a:ext uri="{FF2B5EF4-FFF2-40B4-BE49-F238E27FC236}">
                <a16:creationId xmlns:a16="http://schemas.microsoft.com/office/drawing/2014/main" id="{FB713754-F4B3-2FE1-0D82-889E29C2EA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092684"/>
              </p:ext>
            </p:extLst>
          </p:nvPr>
        </p:nvGraphicFramePr>
        <p:xfrm>
          <a:off x="436959" y="252731"/>
          <a:ext cx="5986805" cy="279527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0213">
                  <a:extLst>
                    <a:ext uri="{9D8B030D-6E8A-4147-A177-3AD203B41FA5}">
                      <a16:colId xmlns:a16="http://schemas.microsoft.com/office/drawing/2014/main" val="309019185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27206053"/>
                    </a:ext>
                  </a:extLst>
                </a:gridCol>
                <a:gridCol w="183773">
                  <a:extLst>
                    <a:ext uri="{9D8B030D-6E8A-4147-A177-3AD203B41FA5}">
                      <a16:colId xmlns:a16="http://schemas.microsoft.com/office/drawing/2014/main" val="586319361"/>
                    </a:ext>
                  </a:extLst>
                </a:gridCol>
                <a:gridCol w="5004539">
                  <a:extLst>
                    <a:ext uri="{9D8B030D-6E8A-4147-A177-3AD203B41FA5}">
                      <a16:colId xmlns:a16="http://schemas.microsoft.com/office/drawing/2014/main" val="3595346957"/>
                    </a:ext>
                  </a:extLst>
                </a:gridCol>
              </a:tblGrid>
              <a:tr h="468937">
                <a:tc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fabril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sz="1500" b="0" kern="1200" dirty="0">
                          <a:solidFill>
                            <a:srgbClr val="3A96D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TEXTURAS </a:t>
                      </a:r>
                      <a:r>
                        <a:rPr lang="it-IT" sz="1500" b="1" kern="1200" dirty="0">
                          <a:solidFill>
                            <a:srgbClr val="3A96D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USO EXTERIOR</a:t>
                      </a:r>
                    </a:p>
                    <a:p>
                      <a:pPr algn="ctr"/>
                      <a:r>
                        <a:rPr lang="pt-BR" sz="800" b="0" dirty="0">
                          <a:solidFill>
                            <a:srgbClr val="3A96D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(uso exterior, interior/exterior, exterior/interior)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1563238"/>
                  </a:ext>
                </a:extLst>
              </a:tr>
              <a:tr h="242434">
                <a:tc gridSpan="4">
                  <a:txBody>
                    <a:bodyPr/>
                    <a:lstStyle/>
                    <a:p>
                      <a:pPr algn="ctr"/>
                      <a:r>
                        <a:rPr lang="pt-B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abaixo cada marca produzida, comercializada ou distribuídas pela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fabril 1. </a:t>
                      </a:r>
                    </a:p>
                  </a:txBody>
                  <a:tcPr anchor="ctr">
                    <a:solidFill>
                      <a:srgbClr val="98C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531625"/>
                  </a:ext>
                </a:extLst>
              </a:tr>
              <a:tr h="694633">
                <a:tc rowSpan="3">
                  <a:txBody>
                    <a:bodyPr/>
                    <a:lstStyle/>
                    <a:p>
                      <a:r>
                        <a:rPr lang="pt-BR" sz="5000" b="1" dirty="0">
                          <a:solidFill>
                            <a:srgbClr val="3A96D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anchorCtr="1"/>
                </a:tc>
                <a:tc rowSpan="3">
                  <a:txBody>
                    <a:bodyPr/>
                    <a:lstStyle/>
                    <a:p>
                      <a:r>
                        <a:rPr lang="pt-B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GRANULOMETRIA</a:t>
                      </a: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707521"/>
                  </a:ext>
                </a:extLst>
              </a:tr>
              <a:tr h="694633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MÉDIA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164878"/>
                  </a:ext>
                </a:extLst>
              </a:tr>
              <a:tr h="694633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GROSSA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401525"/>
                  </a:ext>
                </a:extLst>
              </a:tr>
            </a:tbl>
          </a:graphicData>
        </a:graphic>
      </p:graphicFrame>
      <p:graphicFrame>
        <p:nvGraphicFramePr>
          <p:cNvPr id="4" name="Tabela 6">
            <a:extLst>
              <a:ext uri="{FF2B5EF4-FFF2-40B4-BE49-F238E27FC236}">
                <a16:creationId xmlns:a16="http://schemas.microsoft.com/office/drawing/2014/main" id="{0E51D328-4D56-753D-72C6-B37C61BD10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339887"/>
              </p:ext>
            </p:extLst>
          </p:nvPr>
        </p:nvGraphicFramePr>
        <p:xfrm>
          <a:off x="435597" y="3048001"/>
          <a:ext cx="5986805" cy="2326333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0213">
                  <a:extLst>
                    <a:ext uri="{9D8B030D-6E8A-4147-A177-3AD203B41FA5}">
                      <a16:colId xmlns:a16="http://schemas.microsoft.com/office/drawing/2014/main" val="309019185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27206053"/>
                    </a:ext>
                  </a:extLst>
                </a:gridCol>
                <a:gridCol w="183773">
                  <a:extLst>
                    <a:ext uri="{9D8B030D-6E8A-4147-A177-3AD203B41FA5}">
                      <a16:colId xmlns:a16="http://schemas.microsoft.com/office/drawing/2014/main" val="586319361"/>
                    </a:ext>
                  </a:extLst>
                </a:gridCol>
                <a:gridCol w="5004539">
                  <a:extLst>
                    <a:ext uri="{9D8B030D-6E8A-4147-A177-3AD203B41FA5}">
                      <a16:colId xmlns:a16="http://schemas.microsoft.com/office/drawing/2014/main" val="3595346957"/>
                    </a:ext>
                  </a:extLst>
                </a:gridCol>
              </a:tblGrid>
              <a:tr h="242434">
                <a:tc gridSpan="4">
                  <a:txBody>
                    <a:bodyPr/>
                    <a:lstStyle/>
                    <a:p>
                      <a:pPr algn="ctr"/>
                      <a:r>
                        <a:rPr lang="pt-B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abaixo cada marca produzida, comercializada ou distribuídas pela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fabril 2. </a:t>
                      </a:r>
                    </a:p>
                  </a:txBody>
                  <a:tcPr anchor="ctr">
                    <a:solidFill>
                      <a:srgbClr val="9FA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531625"/>
                  </a:ext>
                </a:extLst>
              </a:tr>
              <a:tr h="694633">
                <a:tc rowSpan="3">
                  <a:txBody>
                    <a:bodyPr/>
                    <a:lstStyle/>
                    <a:p>
                      <a:r>
                        <a:rPr lang="pt-BR" sz="5000" b="1" dirty="0">
                          <a:solidFill>
                            <a:srgbClr val="4B5FA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 anchorCtr="1"/>
                </a:tc>
                <a:tc rowSpan="3">
                  <a:txBody>
                    <a:bodyPr/>
                    <a:lstStyle/>
                    <a:p>
                      <a:r>
                        <a:rPr lang="pt-B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GRANULOMETRIA</a:t>
                      </a: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707521"/>
                  </a:ext>
                </a:extLst>
              </a:tr>
              <a:tr h="694633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MÉDIA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164878"/>
                  </a:ext>
                </a:extLst>
              </a:tr>
              <a:tr h="694633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GROSSA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401525"/>
                  </a:ext>
                </a:extLst>
              </a:tr>
            </a:tbl>
          </a:graphicData>
        </a:graphic>
      </p:graphicFrame>
      <p:graphicFrame>
        <p:nvGraphicFramePr>
          <p:cNvPr id="5" name="Tabela 6">
            <a:extLst>
              <a:ext uri="{FF2B5EF4-FFF2-40B4-BE49-F238E27FC236}">
                <a16:creationId xmlns:a16="http://schemas.microsoft.com/office/drawing/2014/main" id="{1B5BE070-81E7-4309-0FC6-78A0C3756E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232295"/>
              </p:ext>
            </p:extLst>
          </p:nvPr>
        </p:nvGraphicFramePr>
        <p:xfrm>
          <a:off x="434235" y="5374334"/>
          <a:ext cx="5986805" cy="2326333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0213">
                  <a:extLst>
                    <a:ext uri="{9D8B030D-6E8A-4147-A177-3AD203B41FA5}">
                      <a16:colId xmlns:a16="http://schemas.microsoft.com/office/drawing/2014/main" val="309019185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27206053"/>
                    </a:ext>
                  </a:extLst>
                </a:gridCol>
                <a:gridCol w="183773">
                  <a:extLst>
                    <a:ext uri="{9D8B030D-6E8A-4147-A177-3AD203B41FA5}">
                      <a16:colId xmlns:a16="http://schemas.microsoft.com/office/drawing/2014/main" val="586319361"/>
                    </a:ext>
                  </a:extLst>
                </a:gridCol>
                <a:gridCol w="5004539">
                  <a:extLst>
                    <a:ext uri="{9D8B030D-6E8A-4147-A177-3AD203B41FA5}">
                      <a16:colId xmlns:a16="http://schemas.microsoft.com/office/drawing/2014/main" val="3595346957"/>
                    </a:ext>
                  </a:extLst>
                </a:gridCol>
              </a:tblGrid>
              <a:tr h="242434">
                <a:tc gridSpan="4">
                  <a:txBody>
                    <a:bodyPr/>
                    <a:lstStyle/>
                    <a:p>
                      <a:pPr algn="ctr"/>
                      <a:r>
                        <a:rPr lang="pt-B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abaixo cada marca produzida, comercializada ou distribuídas pela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fabril 3. </a:t>
                      </a:r>
                    </a:p>
                  </a:txBody>
                  <a:tcPr anchor="ctr">
                    <a:solidFill>
                      <a:srgbClr val="9FA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531625"/>
                  </a:ext>
                </a:extLst>
              </a:tr>
              <a:tr h="694633">
                <a:tc rowSpan="3">
                  <a:txBody>
                    <a:bodyPr/>
                    <a:lstStyle/>
                    <a:p>
                      <a:r>
                        <a:rPr lang="pt-BR" sz="5000" b="1" dirty="0">
                          <a:solidFill>
                            <a:srgbClr val="502D7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 anchorCtr="1"/>
                </a:tc>
                <a:tc rowSpan="3">
                  <a:txBody>
                    <a:bodyPr/>
                    <a:lstStyle/>
                    <a:p>
                      <a:r>
                        <a:rPr lang="pt-B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GRANULOMETRIA</a:t>
                      </a: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707521"/>
                  </a:ext>
                </a:extLst>
              </a:tr>
              <a:tr h="694633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MÉDIA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164878"/>
                  </a:ext>
                </a:extLst>
              </a:tr>
              <a:tr h="694633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GROSSA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401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7344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B0F67C3B-5973-5CAF-6FCE-E4A832C338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405" y="9116416"/>
            <a:ext cx="1399190" cy="558255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9CEE30FD-C65D-75A5-5A1A-5948B982DA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665475"/>
              </p:ext>
            </p:extLst>
          </p:nvPr>
        </p:nvGraphicFramePr>
        <p:xfrm>
          <a:off x="844550" y="1177085"/>
          <a:ext cx="5168900" cy="189881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168900">
                  <a:extLst>
                    <a:ext uri="{9D8B030D-6E8A-4147-A177-3AD203B41FA5}">
                      <a16:colId xmlns:a16="http://schemas.microsoft.com/office/drawing/2014/main" val="1829618723"/>
                    </a:ext>
                  </a:extLst>
                </a:gridCol>
              </a:tblGrid>
              <a:tr h="360867">
                <a:tc>
                  <a:txBody>
                    <a:bodyPr/>
                    <a:lstStyle/>
                    <a:p>
                      <a:r>
                        <a:rPr lang="pt-BR" sz="1350" b="0" kern="1200" dirty="0">
                          <a:solidFill>
                            <a:srgbClr val="3A96D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as marcas produzidas para </a:t>
                      </a:r>
                      <a:r>
                        <a:rPr lang="pt-BR" sz="1350" b="1" kern="1200" dirty="0">
                          <a:solidFill>
                            <a:srgbClr val="3A96D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TERCEIROS.</a:t>
                      </a:r>
                      <a:endParaRPr lang="pt-BR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3488434"/>
                  </a:ext>
                </a:extLst>
              </a:tr>
              <a:tr h="1537944">
                <a:tc>
                  <a:txBody>
                    <a:bodyPr/>
                    <a:lstStyle/>
                    <a:p>
                      <a:pPr algn="l"/>
                      <a:endParaRPr lang="pt-BR" sz="10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17188224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556F0DC9-51DF-55A7-2F68-97625AB2DE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083931"/>
              </p:ext>
            </p:extLst>
          </p:nvPr>
        </p:nvGraphicFramePr>
        <p:xfrm>
          <a:off x="844550" y="3272585"/>
          <a:ext cx="5168900" cy="229232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168900">
                  <a:extLst>
                    <a:ext uri="{9D8B030D-6E8A-4147-A177-3AD203B41FA5}">
                      <a16:colId xmlns:a16="http://schemas.microsoft.com/office/drawing/2014/main" val="1829618723"/>
                    </a:ext>
                  </a:extLst>
                </a:gridCol>
              </a:tblGrid>
              <a:tr h="360867">
                <a:tc>
                  <a:txBody>
                    <a:bodyPr/>
                    <a:lstStyle/>
                    <a:p>
                      <a:r>
                        <a:rPr lang="pt-BR" sz="1350" b="0" kern="1200" dirty="0">
                          <a:solidFill>
                            <a:srgbClr val="3A96D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as marcas de </a:t>
                      </a:r>
                      <a:r>
                        <a:rPr lang="pt-BR" sz="1350" b="1" kern="1200" dirty="0">
                          <a:solidFill>
                            <a:srgbClr val="3A96D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TINTA LÁTEX PARA “ESPECIALIDADES” </a:t>
                      </a:r>
                      <a:r>
                        <a:rPr lang="pt-BR" sz="1000" b="0" kern="1200" dirty="0">
                          <a:solidFill>
                            <a:srgbClr val="3A96D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(Látex para: gesso, azulejo, elastomérico, lavável e para ambientes críticos à contaminação por fungos).</a:t>
                      </a:r>
                    </a:p>
                    <a:p>
                      <a:endParaRPr lang="pt-BR" sz="1000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3488434"/>
                  </a:ext>
                </a:extLst>
              </a:tr>
              <a:tr h="1537944">
                <a:tc>
                  <a:txBody>
                    <a:bodyPr/>
                    <a:lstStyle/>
                    <a:p>
                      <a:pPr algn="l"/>
                      <a:endParaRPr lang="pt-BR" sz="10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17188224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6D903842-700E-EBF8-78D0-43D5E531EEC4}"/>
              </a:ext>
            </a:extLst>
          </p:cNvPr>
          <p:cNvSpPr txBox="1"/>
          <p:nvPr/>
        </p:nvSpPr>
        <p:spPr>
          <a:xfrm>
            <a:off x="739774" y="5965448"/>
            <a:ext cx="5775325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Nome Responsável pela informação: _____________________________________________ </a:t>
            </a:r>
          </a:p>
          <a:p>
            <a:endParaRPr lang="pt-BR" sz="1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1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Assinatura:  _________________________________________________________________</a:t>
            </a:r>
          </a:p>
          <a:p>
            <a:endParaRPr lang="pt-BR" sz="1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1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Data: ______/______/______</a:t>
            </a:r>
          </a:p>
          <a:p>
            <a:pPr algn="just"/>
            <a:r>
              <a:rPr lang="pt-BR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endParaRPr lang="pt-BR" sz="1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10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9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Nota:</a:t>
            </a:r>
            <a:r>
              <a:rPr lang="pt-BR" sz="9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enviado por </a:t>
            </a:r>
            <a:r>
              <a:rPr lang="pt-BR" sz="9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r>
              <a:rPr lang="pt-BR" sz="9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dispensa assinatura.</a:t>
            </a:r>
          </a:p>
        </p:txBody>
      </p:sp>
    </p:spTree>
    <p:extLst>
      <p:ext uri="{BB962C8B-B14F-4D97-AF65-F5344CB8AC3E}">
        <p14:creationId xmlns:p14="http://schemas.microsoft.com/office/powerpoint/2010/main" val="2325367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BC2A718B-7092-DE5E-0D35-20F0D3BC9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30E19573-3C9D-FA35-8068-406C9D4CAD61}"/>
              </a:ext>
            </a:extLst>
          </p:cNvPr>
          <p:cNvSpPr txBox="1"/>
          <p:nvPr/>
        </p:nvSpPr>
        <p:spPr>
          <a:xfrm>
            <a:off x="2882900" y="295816"/>
            <a:ext cx="30401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rgbClr val="3A96D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 SETORIAL</a:t>
            </a:r>
          </a:p>
          <a:p>
            <a:r>
              <a:rPr lang="pt-BR" b="1" dirty="0">
                <a:solidFill>
                  <a:srgbClr val="3A96D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QUALIDADE </a:t>
            </a:r>
          </a:p>
          <a:p>
            <a:r>
              <a:rPr lang="pt-BR" b="1" dirty="0">
                <a:solidFill>
                  <a:srgbClr val="3A96D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TINTAS IMOBILIÁRIAS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4D38D12D-5945-EAED-F754-2244F97A02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095" y="295816"/>
            <a:ext cx="1083853" cy="1223568"/>
          </a:xfrm>
          <a:prstGeom prst="rect">
            <a:avLst/>
          </a:prstGeom>
        </p:spPr>
      </p:pic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38B1F417-4BC4-C63A-440E-34657DA0CF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655244"/>
              </p:ext>
            </p:extLst>
          </p:nvPr>
        </p:nvGraphicFramePr>
        <p:xfrm>
          <a:off x="844550" y="1920035"/>
          <a:ext cx="5168900" cy="290319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168900">
                  <a:extLst>
                    <a:ext uri="{9D8B030D-6E8A-4147-A177-3AD203B41FA5}">
                      <a16:colId xmlns:a16="http://schemas.microsoft.com/office/drawing/2014/main" val="1829618723"/>
                    </a:ext>
                  </a:extLst>
                </a:gridCol>
              </a:tblGrid>
              <a:tr h="360867">
                <a:tc>
                  <a:txBody>
                    <a:bodyPr/>
                    <a:lstStyle/>
                    <a:p>
                      <a:r>
                        <a:rPr lang="pt-BR" sz="1350" b="1" kern="1200" dirty="0">
                          <a:solidFill>
                            <a:srgbClr val="3A96D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DADOS DA EMPRESA 2</a:t>
                      </a:r>
                      <a:endParaRPr lang="pt-BR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3488434"/>
                  </a:ext>
                </a:extLst>
              </a:tr>
              <a:tr h="256324">
                <a:tc>
                  <a:txBody>
                    <a:bodyPr/>
                    <a:lstStyle/>
                    <a:p>
                      <a:pPr algn="l"/>
                      <a:r>
                        <a:rPr lang="pt-BR" sz="10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Razão Social:</a:t>
                      </a:r>
                    </a:p>
                    <a:p>
                      <a:pPr algn="l"/>
                      <a:endParaRPr lang="pt-BR" sz="1000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pt-BR" sz="10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17188224"/>
                  </a:ext>
                </a:extLst>
              </a:tr>
              <a:tr h="256324">
                <a:tc>
                  <a:txBody>
                    <a:bodyPr/>
                    <a:lstStyle/>
                    <a:p>
                      <a:pPr algn="l"/>
                      <a:r>
                        <a:rPr lang="pt-BR" sz="10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Endereço:</a:t>
                      </a:r>
                    </a:p>
                    <a:p>
                      <a:pPr algn="l"/>
                      <a:endParaRPr lang="pt-BR" sz="1000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pt-BR" sz="10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333003"/>
                  </a:ext>
                </a:extLst>
              </a:tr>
              <a:tr h="256324">
                <a:tc>
                  <a:txBody>
                    <a:bodyPr/>
                    <a:lstStyle/>
                    <a:p>
                      <a:pPr algn="l"/>
                      <a:r>
                        <a:rPr lang="pt-BR" sz="10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CNPJ:</a:t>
                      </a:r>
                    </a:p>
                    <a:p>
                      <a:pPr algn="l"/>
                      <a:endParaRPr lang="pt-BR" sz="10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284571"/>
                  </a:ext>
                </a:extLst>
              </a:tr>
              <a:tr h="256324">
                <a:tc>
                  <a:txBody>
                    <a:bodyPr/>
                    <a:lstStyle/>
                    <a:p>
                      <a:pPr algn="l"/>
                      <a:r>
                        <a:rPr lang="pt-BR" sz="10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Inscrição Estadual:</a:t>
                      </a:r>
                    </a:p>
                    <a:p>
                      <a:pPr algn="l"/>
                      <a:endParaRPr lang="pt-BR" sz="10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794425"/>
                  </a:ext>
                </a:extLst>
              </a:tr>
              <a:tr h="256324">
                <a:tc>
                  <a:txBody>
                    <a:bodyPr/>
                    <a:lstStyle/>
                    <a:p>
                      <a:pPr algn="l"/>
                      <a:r>
                        <a:rPr lang="pt-BR" sz="10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Website da empresa:</a:t>
                      </a:r>
                    </a:p>
                    <a:p>
                      <a:pPr algn="l"/>
                      <a:endParaRPr lang="pt-BR" sz="10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062200"/>
                  </a:ext>
                </a:extLst>
              </a:tr>
              <a:tr h="256324">
                <a:tc>
                  <a:txBody>
                    <a:bodyPr/>
                    <a:lstStyle/>
                    <a:p>
                      <a:pPr algn="l"/>
                      <a:endParaRPr lang="pt-BR" sz="10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3541094"/>
                  </a:ext>
                </a:extLst>
              </a:tr>
            </a:tbl>
          </a:graphicData>
        </a:graphic>
      </p:graphicFrame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BEC8B230-C990-1AF9-9DDC-5DFA26DB94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702901"/>
              </p:ext>
            </p:extLst>
          </p:nvPr>
        </p:nvGraphicFramePr>
        <p:xfrm>
          <a:off x="844550" y="4818339"/>
          <a:ext cx="5168900" cy="290319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168900">
                  <a:extLst>
                    <a:ext uri="{9D8B030D-6E8A-4147-A177-3AD203B41FA5}">
                      <a16:colId xmlns:a16="http://schemas.microsoft.com/office/drawing/2014/main" val="1829618723"/>
                    </a:ext>
                  </a:extLst>
                </a:gridCol>
              </a:tblGrid>
              <a:tr h="360867">
                <a:tc>
                  <a:txBody>
                    <a:bodyPr/>
                    <a:lstStyle/>
                    <a:p>
                      <a:r>
                        <a:rPr lang="pt-BR" sz="1350" b="1" kern="1200" dirty="0">
                          <a:solidFill>
                            <a:srgbClr val="3A96D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DADOS DA EMPRESA 3</a:t>
                      </a:r>
                      <a:endParaRPr lang="pt-BR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3488434"/>
                  </a:ext>
                </a:extLst>
              </a:tr>
              <a:tr h="256324">
                <a:tc>
                  <a:txBody>
                    <a:bodyPr/>
                    <a:lstStyle/>
                    <a:p>
                      <a:pPr algn="l"/>
                      <a:r>
                        <a:rPr lang="pt-BR" sz="10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Razão Social:</a:t>
                      </a:r>
                    </a:p>
                    <a:p>
                      <a:pPr algn="l"/>
                      <a:endParaRPr lang="pt-BR" sz="1000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pt-BR" sz="10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17188224"/>
                  </a:ext>
                </a:extLst>
              </a:tr>
              <a:tr h="256324">
                <a:tc>
                  <a:txBody>
                    <a:bodyPr/>
                    <a:lstStyle/>
                    <a:p>
                      <a:pPr algn="l"/>
                      <a:r>
                        <a:rPr lang="pt-BR" sz="10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Endereço:</a:t>
                      </a:r>
                    </a:p>
                    <a:p>
                      <a:pPr algn="l"/>
                      <a:endParaRPr lang="pt-BR" sz="1000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pt-BR" sz="10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333003"/>
                  </a:ext>
                </a:extLst>
              </a:tr>
              <a:tr h="256324">
                <a:tc>
                  <a:txBody>
                    <a:bodyPr/>
                    <a:lstStyle/>
                    <a:p>
                      <a:pPr algn="l"/>
                      <a:r>
                        <a:rPr lang="pt-BR" sz="10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CNPJ:</a:t>
                      </a:r>
                    </a:p>
                    <a:p>
                      <a:pPr algn="l"/>
                      <a:endParaRPr lang="pt-BR" sz="10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284571"/>
                  </a:ext>
                </a:extLst>
              </a:tr>
              <a:tr h="256324">
                <a:tc>
                  <a:txBody>
                    <a:bodyPr/>
                    <a:lstStyle/>
                    <a:p>
                      <a:pPr algn="l"/>
                      <a:r>
                        <a:rPr lang="pt-BR" sz="10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Inscrição Estadual:</a:t>
                      </a:r>
                    </a:p>
                    <a:p>
                      <a:pPr algn="l"/>
                      <a:endParaRPr lang="pt-BR" sz="10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794425"/>
                  </a:ext>
                </a:extLst>
              </a:tr>
              <a:tr h="256324">
                <a:tc>
                  <a:txBody>
                    <a:bodyPr/>
                    <a:lstStyle/>
                    <a:p>
                      <a:pPr algn="l"/>
                      <a:r>
                        <a:rPr lang="pt-BR" sz="10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Website da empresa:</a:t>
                      </a:r>
                    </a:p>
                    <a:p>
                      <a:pPr algn="l"/>
                      <a:endParaRPr lang="pt-BR" sz="10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062200"/>
                  </a:ext>
                </a:extLst>
              </a:tr>
              <a:tr h="256324">
                <a:tc>
                  <a:txBody>
                    <a:bodyPr/>
                    <a:lstStyle/>
                    <a:p>
                      <a:pPr algn="l"/>
                      <a:endParaRPr lang="pt-BR" sz="10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3541094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DF741205-519E-1D8B-0EFF-EB494CA53F2F}"/>
              </a:ext>
            </a:extLst>
          </p:cNvPr>
          <p:cNvSpPr txBox="1"/>
          <p:nvPr/>
        </p:nvSpPr>
        <p:spPr>
          <a:xfrm>
            <a:off x="970028" y="7856990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dirty="0"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SOLICITAMOS QUE NAS TABELAS A SEGUIR SEJAM I</a:t>
            </a:r>
            <a:r>
              <a:rPr lang="pt-BR" sz="1000" dirty="0"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NDICADAS </a:t>
            </a:r>
          </a:p>
          <a:p>
            <a:pPr algn="ctr"/>
            <a:r>
              <a:rPr lang="pt-BR" sz="1000" b="1" dirty="0">
                <a:solidFill>
                  <a:srgbClr val="272B5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TODAS AS MARCAS PRODUZIDAS</a:t>
            </a:r>
            <a:r>
              <a:rPr lang="pt-BR" sz="1000" dirty="0"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COMERCIALIZADAS OU DISTRIBUÍDAS PELA EMPRESA PARA CADA FAMÍLIA DE PRODUTO, BEM COMO A UNIDADE FABRIL ONDE CADA MARCA É PRODUZIDA.</a:t>
            </a:r>
            <a:endParaRPr lang="pt-BR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7C295057-A80E-ECCF-A910-05B1B48D85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405" y="9116416"/>
            <a:ext cx="1399190" cy="558255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B220093F-93F8-E0D1-AA12-4866A9153DAF}"/>
              </a:ext>
            </a:extLst>
          </p:cNvPr>
          <p:cNvSpPr txBox="1"/>
          <p:nvPr/>
        </p:nvSpPr>
        <p:spPr>
          <a:xfrm>
            <a:off x="2882900" y="1167283"/>
            <a:ext cx="28119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>
                <a:solidFill>
                  <a:srgbClr val="272B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QUESTIONÁRIO DE INFORMAÇÕES</a:t>
            </a:r>
          </a:p>
        </p:txBody>
      </p:sp>
    </p:spTree>
    <p:extLst>
      <p:ext uri="{BB962C8B-B14F-4D97-AF65-F5344CB8AC3E}">
        <p14:creationId xmlns:p14="http://schemas.microsoft.com/office/powerpoint/2010/main" val="446509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F9A6FBFA-CC31-BAE1-CAEC-6382FF70EE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766505"/>
              </p:ext>
            </p:extLst>
          </p:nvPr>
        </p:nvGraphicFramePr>
        <p:xfrm>
          <a:off x="436959" y="538480"/>
          <a:ext cx="5984082" cy="297180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611400">
                  <a:extLst>
                    <a:ext uri="{9D8B030D-6E8A-4147-A177-3AD203B41FA5}">
                      <a16:colId xmlns:a16="http://schemas.microsoft.com/office/drawing/2014/main" val="3090191850"/>
                    </a:ext>
                  </a:extLst>
                </a:gridCol>
                <a:gridCol w="214817">
                  <a:extLst>
                    <a:ext uri="{9D8B030D-6E8A-4147-A177-3AD203B41FA5}">
                      <a16:colId xmlns:a16="http://schemas.microsoft.com/office/drawing/2014/main" val="927206053"/>
                    </a:ext>
                  </a:extLst>
                </a:gridCol>
                <a:gridCol w="214817">
                  <a:extLst>
                    <a:ext uri="{9D8B030D-6E8A-4147-A177-3AD203B41FA5}">
                      <a16:colId xmlns:a16="http://schemas.microsoft.com/office/drawing/2014/main" val="510144983"/>
                    </a:ext>
                  </a:extLst>
                </a:gridCol>
                <a:gridCol w="1759285">
                  <a:extLst>
                    <a:ext uri="{9D8B030D-6E8A-4147-A177-3AD203B41FA5}">
                      <a16:colId xmlns:a16="http://schemas.microsoft.com/office/drawing/2014/main" val="3595346957"/>
                    </a:ext>
                  </a:extLst>
                </a:gridCol>
                <a:gridCol w="1005973">
                  <a:extLst>
                    <a:ext uri="{9D8B030D-6E8A-4147-A177-3AD203B41FA5}">
                      <a16:colId xmlns:a16="http://schemas.microsoft.com/office/drawing/2014/main" val="3191870475"/>
                    </a:ext>
                  </a:extLst>
                </a:gridCol>
                <a:gridCol w="939780">
                  <a:extLst>
                    <a:ext uri="{9D8B030D-6E8A-4147-A177-3AD203B41FA5}">
                      <a16:colId xmlns:a16="http://schemas.microsoft.com/office/drawing/2014/main" val="1303715046"/>
                    </a:ext>
                  </a:extLst>
                </a:gridCol>
                <a:gridCol w="1238010">
                  <a:extLst>
                    <a:ext uri="{9D8B030D-6E8A-4147-A177-3AD203B41FA5}">
                      <a16:colId xmlns:a16="http://schemas.microsoft.com/office/drawing/2014/main" val="32599533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fabril</a:t>
                      </a:r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pt-BR" sz="1500" b="0" kern="1200" dirty="0">
                          <a:solidFill>
                            <a:srgbClr val="3A96D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TINTA LÁTEX </a:t>
                      </a:r>
                      <a:r>
                        <a:rPr lang="pt-BR" sz="1500" b="1" kern="1200" dirty="0">
                          <a:solidFill>
                            <a:srgbClr val="3A96D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ECONÔMICA</a:t>
                      </a:r>
                      <a:endParaRPr lang="pt-BR" sz="1000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1563238"/>
                  </a:ext>
                </a:extLst>
              </a:tr>
              <a:tr h="218332">
                <a:tc gridSpan="7">
                  <a:txBody>
                    <a:bodyPr/>
                    <a:lstStyle/>
                    <a:p>
                      <a:pPr algn="ctr"/>
                      <a:r>
                        <a:rPr lang="pt-B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abaixo cada marca e as cores claras prontas produzidas, comercializadas ou distribuídas pela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</a:t>
                      </a:r>
                      <a:r>
                        <a:rPr lang="pt-B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fabril 1</a:t>
                      </a:r>
                      <a:r>
                        <a:rPr lang="pt-B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anchor="ctr">
                    <a:solidFill>
                      <a:srgbClr val="98C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1531625"/>
                  </a:ext>
                </a:extLst>
              </a:tr>
              <a:tr h="764161">
                <a:tc rowSpan="3">
                  <a:txBody>
                    <a:bodyPr/>
                    <a:lstStyle/>
                    <a:p>
                      <a:r>
                        <a:rPr lang="pt-BR" sz="5000" b="1" dirty="0">
                          <a:solidFill>
                            <a:srgbClr val="3A96D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anchorCtr="1"/>
                </a:tc>
                <a:tc rowSpan="3">
                  <a:txBody>
                    <a:bodyPr/>
                    <a:lstStyle/>
                    <a:p>
                      <a:r>
                        <a:rPr lang="pt-BR" sz="8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ACABAMENTO</a:t>
                      </a:r>
                      <a:endParaRPr lang="pt-BR" sz="5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 rowSpan="3">
                  <a:txBody>
                    <a:bodyPr/>
                    <a:lstStyle/>
                    <a:p>
                      <a:r>
                        <a:rPr lang="pt-BR" sz="7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FOSCO</a:t>
                      </a:r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2498868028"/>
                  </a:ext>
                </a:extLst>
              </a:tr>
              <a:tr h="88490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625021930"/>
                  </a:ext>
                </a:extLst>
              </a:tr>
              <a:tr h="769123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2568025232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E80144AD-02D0-0660-EE02-D3BA357F0F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972727"/>
              </p:ext>
            </p:extLst>
          </p:nvPr>
        </p:nvGraphicFramePr>
        <p:xfrm>
          <a:off x="436959" y="3510281"/>
          <a:ext cx="5984082" cy="263652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611400">
                  <a:extLst>
                    <a:ext uri="{9D8B030D-6E8A-4147-A177-3AD203B41FA5}">
                      <a16:colId xmlns:a16="http://schemas.microsoft.com/office/drawing/2014/main" val="3090191850"/>
                    </a:ext>
                  </a:extLst>
                </a:gridCol>
                <a:gridCol w="221354">
                  <a:extLst>
                    <a:ext uri="{9D8B030D-6E8A-4147-A177-3AD203B41FA5}">
                      <a16:colId xmlns:a16="http://schemas.microsoft.com/office/drawing/2014/main" val="92720605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10144983"/>
                    </a:ext>
                  </a:extLst>
                </a:gridCol>
                <a:gridCol w="1759285">
                  <a:extLst>
                    <a:ext uri="{9D8B030D-6E8A-4147-A177-3AD203B41FA5}">
                      <a16:colId xmlns:a16="http://schemas.microsoft.com/office/drawing/2014/main" val="3595346957"/>
                    </a:ext>
                  </a:extLst>
                </a:gridCol>
                <a:gridCol w="1005973">
                  <a:extLst>
                    <a:ext uri="{9D8B030D-6E8A-4147-A177-3AD203B41FA5}">
                      <a16:colId xmlns:a16="http://schemas.microsoft.com/office/drawing/2014/main" val="3191870475"/>
                    </a:ext>
                  </a:extLst>
                </a:gridCol>
                <a:gridCol w="939780">
                  <a:extLst>
                    <a:ext uri="{9D8B030D-6E8A-4147-A177-3AD203B41FA5}">
                      <a16:colId xmlns:a16="http://schemas.microsoft.com/office/drawing/2014/main" val="1303715046"/>
                    </a:ext>
                  </a:extLst>
                </a:gridCol>
                <a:gridCol w="1238010">
                  <a:extLst>
                    <a:ext uri="{9D8B030D-6E8A-4147-A177-3AD203B41FA5}">
                      <a16:colId xmlns:a16="http://schemas.microsoft.com/office/drawing/2014/main" val="3259953308"/>
                    </a:ext>
                  </a:extLst>
                </a:gridCol>
              </a:tblGrid>
              <a:tr h="218332">
                <a:tc gridSpan="7">
                  <a:txBody>
                    <a:bodyPr/>
                    <a:lstStyle/>
                    <a:p>
                      <a:pPr algn="ctr"/>
                      <a:r>
                        <a:rPr lang="pt-B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abaixo cada marca e as cores claras prontas produzidas, comercializadas ou distribuídas pela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fabril 2. </a:t>
                      </a:r>
                    </a:p>
                  </a:txBody>
                  <a:tcPr anchor="ctr">
                    <a:solidFill>
                      <a:srgbClr val="9FA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1531625"/>
                  </a:ext>
                </a:extLst>
              </a:tr>
              <a:tr h="764161">
                <a:tc rowSpan="3">
                  <a:txBody>
                    <a:bodyPr/>
                    <a:lstStyle/>
                    <a:p>
                      <a:r>
                        <a:rPr lang="pt-BR" sz="5000" b="1" dirty="0">
                          <a:solidFill>
                            <a:srgbClr val="4B5FA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 anchorCtr="1"/>
                </a:tc>
                <a:tc rowSpan="3">
                  <a:txBody>
                    <a:bodyPr/>
                    <a:lstStyle/>
                    <a:p>
                      <a:r>
                        <a:rPr lang="pt-BR" sz="8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ACABAMENTO</a:t>
                      </a:r>
                      <a:endParaRPr lang="pt-BR" sz="5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 rowSpan="3">
                  <a:txBody>
                    <a:bodyPr/>
                    <a:lstStyle/>
                    <a:p>
                      <a:r>
                        <a:rPr lang="pt-BR" sz="7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FOSCO</a:t>
                      </a:r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2498868028"/>
                  </a:ext>
                </a:extLst>
              </a:tr>
              <a:tr h="88490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625021930"/>
                  </a:ext>
                </a:extLst>
              </a:tr>
              <a:tr h="769123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2568025232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38D02D69-D578-2D4D-F72A-0774910C20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064466"/>
              </p:ext>
            </p:extLst>
          </p:nvPr>
        </p:nvGraphicFramePr>
        <p:xfrm>
          <a:off x="436959" y="6146802"/>
          <a:ext cx="5984082" cy="263652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611400">
                  <a:extLst>
                    <a:ext uri="{9D8B030D-6E8A-4147-A177-3AD203B41FA5}">
                      <a16:colId xmlns:a16="http://schemas.microsoft.com/office/drawing/2014/main" val="3090191850"/>
                    </a:ext>
                  </a:extLst>
                </a:gridCol>
                <a:gridCol w="214817">
                  <a:extLst>
                    <a:ext uri="{9D8B030D-6E8A-4147-A177-3AD203B41FA5}">
                      <a16:colId xmlns:a16="http://schemas.microsoft.com/office/drawing/2014/main" val="927206053"/>
                    </a:ext>
                  </a:extLst>
                </a:gridCol>
                <a:gridCol w="214817">
                  <a:extLst>
                    <a:ext uri="{9D8B030D-6E8A-4147-A177-3AD203B41FA5}">
                      <a16:colId xmlns:a16="http://schemas.microsoft.com/office/drawing/2014/main" val="510144983"/>
                    </a:ext>
                  </a:extLst>
                </a:gridCol>
                <a:gridCol w="1759285">
                  <a:extLst>
                    <a:ext uri="{9D8B030D-6E8A-4147-A177-3AD203B41FA5}">
                      <a16:colId xmlns:a16="http://schemas.microsoft.com/office/drawing/2014/main" val="3595346957"/>
                    </a:ext>
                  </a:extLst>
                </a:gridCol>
                <a:gridCol w="1005973">
                  <a:extLst>
                    <a:ext uri="{9D8B030D-6E8A-4147-A177-3AD203B41FA5}">
                      <a16:colId xmlns:a16="http://schemas.microsoft.com/office/drawing/2014/main" val="3191870475"/>
                    </a:ext>
                  </a:extLst>
                </a:gridCol>
                <a:gridCol w="939780">
                  <a:extLst>
                    <a:ext uri="{9D8B030D-6E8A-4147-A177-3AD203B41FA5}">
                      <a16:colId xmlns:a16="http://schemas.microsoft.com/office/drawing/2014/main" val="1303715046"/>
                    </a:ext>
                  </a:extLst>
                </a:gridCol>
                <a:gridCol w="1238010">
                  <a:extLst>
                    <a:ext uri="{9D8B030D-6E8A-4147-A177-3AD203B41FA5}">
                      <a16:colId xmlns:a16="http://schemas.microsoft.com/office/drawing/2014/main" val="3259953308"/>
                    </a:ext>
                  </a:extLst>
                </a:gridCol>
              </a:tblGrid>
              <a:tr h="218332">
                <a:tc gridSpan="7">
                  <a:txBody>
                    <a:bodyPr/>
                    <a:lstStyle/>
                    <a:p>
                      <a:pPr algn="ctr"/>
                      <a:r>
                        <a:rPr lang="pt-B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abaixo cada marca e as cores claras prontas produzidas, comercializadas ou distribuídas pela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fabril 3. </a:t>
                      </a:r>
                    </a:p>
                  </a:txBody>
                  <a:tcPr anchor="ctr">
                    <a:solidFill>
                      <a:srgbClr val="C3AD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1531625"/>
                  </a:ext>
                </a:extLst>
              </a:tr>
              <a:tr h="764161">
                <a:tc rowSpan="3">
                  <a:txBody>
                    <a:bodyPr/>
                    <a:lstStyle/>
                    <a:p>
                      <a:r>
                        <a:rPr lang="pt-BR" sz="5000" b="1" dirty="0">
                          <a:solidFill>
                            <a:srgbClr val="502D7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 anchorCtr="1"/>
                </a:tc>
                <a:tc rowSpan="3">
                  <a:txBody>
                    <a:bodyPr/>
                    <a:lstStyle/>
                    <a:p>
                      <a:r>
                        <a:rPr lang="pt-BR" sz="8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ACABAMENTO</a:t>
                      </a:r>
                      <a:endParaRPr lang="pt-BR" sz="5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 rowSpan="3">
                  <a:txBody>
                    <a:bodyPr/>
                    <a:lstStyle/>
                    <a:p>
                      <a:r>
                        <a:rPr lang="pt-BR" sz="7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FOSCO</a:t>
                      </a:r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2498868028"/>
                  </a:ext>
                </a:extLst>
              </a:tr>
              <a:tr h="88490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625021930"/>
                  </a:ext>
                </a:extLst>
              </a:tr>
              <a:tr h="769123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2568025232"/>
                  </a:ext>
                </a:extLst>
              </a:tr>
            </a:tbl>
          </a:graphicData>
        </a:graphic>
      </p:graphicFrame>
      <p:pic>
        <p:nvPicPr>
          <p:cNvPr id="9" name="Imagem 8">
            <a:extLst>
              <a:ext uri="{FF2B5EF4-FFF2-40B4-BE49-F238E27FC236}">
                <a16:creationId xmlns:a16="http://schemas.microsoft.com/office/drawing/2014/main" id="{1E43F8DE-C8A5-EB81-4E9D-3DDB1DC0F6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405" y="9116416"/>
            <a:ext cx="1399190" cy="558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172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F9A6FBFA-CC31-BAE1-CAEC-6382FF70EE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94922"/>
              </p:ext>
            </p:extLst>
          </p:nvPr>
        </p:nvGraphicFramePr>
        <p:xfrm>
          <a:off x="436959" y="538481"/>
          <a:ext cx="5986805" cy="297756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0213">
                  <a:extLst>
                    <a:ext uri="{9D8B030D-6E8A-4147-A177-3AD203B41FA5}">
                      <a16:colId xmlns:a16="http://schemas.microsoft.com/office/drawing/2014/main" val="3090191850"/>
                    </a:ext>
                  </a:extLst>
                </a:gridCol>
                <a:gridCol w="217428">
                  <a:extLst>
                    <a:ext uri="{9D8B030D-6E8A-4147-A177-3AD203B41FA5}">
                      <a16:colId xmlns:a16="http://schemas.microsoft.com/office/drawing/2014/main" val="927206053"/>
                    </a:ext>
                  </a:extLst>
                </a:gridCol>
                <a:gridCol w="407412">
                  <a:extLst>
                    <a:ext uri="{9D8B030D-6E8A-4147-A177-3AD203B41FA5}">
                      <a16:colId xmlns:a16="http://schemas.microsoft.com/office/drawing/2014/main" val="586319361"/>
                    </a:ext>
                  </a:extLst>
                </a:gridCol>
                <a:gridCol w="1698319">
                  <a:extLst>
                    <a:ext uri="{9D8B030D-6E8A-4147-A177-3AD203B41FA5}">
                      <a16:colId xmlns:a16="http://schemas.microsoft.com/office/drawing/2014/main" val="3595346957"/>
                    </a:ext>
                  </a:extLst>
                </a:gridCol>
                <a:gridCol w="971112">
                  <a:extLst>
                    <a:ext uri="{9D8B030D-6E8A-4147-A177-3AD203B41FA5}">
                      <a16:colId xmlns:a16="http://schemas.microsoft.com/office/drawing/2014/main" val="3191870475"/>
                    </a:ext>
                  </a:extLst>
                </a:gridCol>
                <a:gridCol w="907213">
                  <a:extLst>
                    <a:ext uri="{9D8B030D-6E8A-4147-A177-3AD203B41FA5}">
                      <a16:colId xmlns:a16="http://schemas.microsoft.com/office/drawing/2014/main" val="1303715046"/>
                    </a:ext>
                  </a:extLst>
                </a:gridCol>
                <a:gridCol w="1195108">
                  <a:extLst>
                    <a:ext uri="{9D8B030D-6E8A-4147-A177-3AD203B41FA5}">
                      <a16:colId xmlns:a16="http://schemas.microsoft.com/office/drawing/2014/main" val="3259953308"/>
                    </a:ext>
                  </a:extLst>
                </a:gridCol>
              </a:tblGrid>
              <a:tr h="325204">
                <a:tc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fabril</a:t>
                      </a:r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pt-BR" sz="1500" b="0" kern="1200" dirty="0">
                          <a:solidFill>
                            <a:srgbClr val="3A96D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TINTA LÁTEX </a:t>
                      </a:r>
                      <a:r>
                        <a:rPr lang="pt-BR" sz="1500" b="1" kern="1200" dirty="0">
                          <a:solidFill>
                            <a:srgbClr val="3A96D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STANDARD</a:t>
                      </a:r>
                      <a:endParaRPr lang="pt-BR" sz="1000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1563238"/>
                  </a:ext>
                </a:extLst>
              </a:tr>
              <a:tr h="192166">
                <a:tc gridSpan="7">
                  <a:txBody>
                    <a:bodyPr/>
                    <a:lstStyle/>
                    <a:p>
                      <a:pPr algn="ctr"/>
                      <a:r>
                        <a:rPr lang="pt-B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abaixo cada marca e as cores claras prontas produzidas, comercializadas ou distribuídas pela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</a:t>
                      </a:r>
                      <a:r>
                        <a:rPr lang="pt-B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fabril 1</a:t>
                      </a:r>
                      <a:r>
                        <a:rPr lang="pt-B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anchor="ctr">
                    <a:solidFill>
                      <a:srgbClr val="98C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1531625"/>
                  </a:ext>
                </a:extLst>
              </a:tr>
              <a:tr h="736714">
                <a:tc row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5000" b="1" dirty="0">
                          <a:solidFill>
                            <a:srgbClr val="3A96D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anchorCtr="1"/>
                </a:tc>
                <a:tc rowSpan="3">
                  <a:txBody>
                    <a:bodyPr/>
                    <a:lstStyle/>
                    <a:p>
                      <a:r>
                        <a:rPr lang="pt-BR" sz="8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ACABAMENTO</a:t>
                      </a:r>
                      <a:endParaRPr lang="pt-BR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 rowSpan="2">
                  <a:txBody>
                    <a:bodyPr/>
                    <a:lstStyle/>
                    <a:p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FOSCO</a:t>
                      </a: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392283071"/>
                  </a:ext>
                </a:extLst>
              </a:tr>
              <a:tr h="789589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 vMerge="1">
                  <a:txBody>
                    <a:bodyPr/>
                    <a:lstStyle/>
                    <a:p>
                      <a:endParaRPr lang="pt-B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1667566612"/>
                  </a:ext>
                </a:extLst>
              </a:tr>
              <a:tr h="917859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SEMI- BRILHO</a:t>
                      </a:r>
                      <a:endParaRPr lang="pt-BR" sz="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1982642462"/>
                  </a:ext>
                </a:extLst>
              </a:tr>
            </a:tbl>
          </a:graphicData>
        </a:graphic>
      </p:graphicFrame>
      <p:pic>
        <p:nvPicPr>
          <p:cNvPr id="9" name="Imagem 8">
            <a:extLst>
              <a:ext uri="{FF2B5EF4-FFF2-40B4-BE49-F238E27FC236}">
                <a16:creationId xmlns:a16="http://schemas.microsoft.com/office/drawing/2014/main" id="{1E43F8DE-C8A5-EB81-4E9D-3DDB1DC0F6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405" y="9116416"/>
            <a:ext cx="1399190" cy="558255"/>
          </a:xfrm>
          <a:prstGeom prst="rect">
            <a:avLst/>
          </a:prstGeom>
        </p:spPr>
      </p:pic>
      <p:graphicFrame>
        <p:nvGraphicFramePr>
          <p:cNvPr id="2" name="Tabela 6">
            <a:extLst>
              <a:ext uri="{FF2B5EF4-FFF2-40B4-BE49-F238E27FC236}">
                <a16:creationId xmlns:a16="http://schemas.microsoft.com/office/drawing/2014/main" id="{6654FAB6-421A-1353-71F4-695721D9DD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271886"/>
              </p:ext>
            </p:extLst>
          </p:nvPr>
        </p:nvGraphicFramePr>
        <p:xfrm>
          <a:off x="435597" y="3510089"/>
          <a:ext cx="5986805" cy="264228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0213">
                  <a:extLst>
                    <a:ext uri="{9D8B030D-6E8A-4147-A177-3AD203B41FA5}">
                      <a16:colId xmlns:a16="http://schemas.microsoft.com/office/drawing/2014/main" val="3090191850"/>
                    </a:ext>
                  </a:extLst>
                </a:gridCol>
                <a:gridCol w="217428">
                  <a:extLst>
                    <a:ext uri="{9D8B030D-6E8A-4147-A177-3AD203B41FA5}">
                      <a16:colId xmlns:a16="http://schemas.microsoft.com/office/drawing/2014/main" val="927206053"/>
                    </a:ext>
                  </a:extLst>
                </a:gridCol>
                <a:gridCol w="407412">
                  <a:extLst>
                    <a:ext uri="{9D8B030D-6E8A-4147-A177-3AD203B41FA5}">
                      <a16:colId xmlns:a16="http://schemas.microsoft.com/office/drawing/2014/main" val="586319361"/>
                    </a:ext>
                  </a:extLst>
                </a:gridCol>
                <a:gridCol w="1698319">
                  <a:extLst>
                    <a:ext uri="{9D8B030D-6E8A-4147-A177-3AD203B41FA5}">
                      <a16:colId xmlns:a16="http://schemas.microsoft.com/office/drawing/2014/main" val="3595346957"/>
                    </a:ext>
                  </a:extLst>
                </a:gridCol>
                <a:gridCol w="971112">
                  <a:extLst>
                    <a:ext uri="{9D8B030D-6E8A-4147-A177-3AD203B41FA5}">
                      <a16:colId xmlns:a16="http://schemas.microsoft.com/office/drawing/2014/main" val="3191870475"/>
                    </a:ext>
                  </a:extLst>
                </a:gridCol>
                <a:gridCol w="907213">
                  <a:extLst>
                    <a:ext uri="{9D8B030D-6E8A-4147-A177-3AD203B41FA5}">
                      <a16:colId xmlns:a16="http://schemas.microsoft.com/office/drawing/2014/main" val="1303715046"/>
                    </a:ext>
                  </a:extLst>
                </a:gridCol>
                <a:gridCol w="1195108">
                  <a:extLst>
                    <a:ext uri="{9D8B030D-6E8A-4147-A177-3AD203B41FA5}">
                      <a16:colId xmlns:a16="http://schemas.microsoft.com/office/drawing/2014/main" val="3259953308"/>
                    </a:ext>
                  </a:extLst>
                </a:gridCol>
              </a:tblGrid>
              <a:tr h="192166">
                <a:tc gridSpan="7">
                  <a:txBody>
                    <a:bodyPr/>
                    <a:lstStyle/>
                    <a:p>
                      <a:pPr algn="ctr"/>
                      <a:r>
                        <a:rPr lang="pt-B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abaixo cada marca e as cores claras prontas produzidas, comercializadas ou distribuídas pela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fabril 2. </a:t>
                      </a:r>
                    </a:p>
                  </a:txBody>
                  <a:tcPr anchor="ctr">
                    <a:solidFill>
                      <a:srgbClr val="9FA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1531625"/>
                  </a:ext>
                </a:extLst>
              </a:tr>
              <a:tr h="736714">
                <a:tc row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5000" b="1" dirty="0">
                          <a:solidFill>
                            <a:srgbClr val="4B5FA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 anchorCtr="1"/>
                </a:tc>
                <a:tc rowSpan="3">
                  <a:txBody>
                    <a:bodyPr/>
                    <a:lstStyle/>
                    <a:p>
                      <a:r>
                        <a:rPr lang="pt-BR" sz="8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ACABAMENTO</a:t>
                      </a:r>
                      <a:endParaRPr lang="pt-BR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 rowSpan="2">
                  <a:txBody>
                    <a:bodyPr/>
                    <a:lstStyle/>
                    <a:p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FOSCO</a:t>
                      </a: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392283071"/>
                  </a:ext>
                </a:extLst>
              </a:tr>
              <a:tr h="789589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 vMerge="1">
                  <a:txBody>
                    <a:bodyPr/>
                    <a:lstStyle/>
                    <a:p>
                      <a:endParaRPr lang="pt-B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1667566612"/>
                  </a:ext>
                </a:extLst>
              </a:tr>
              <a:tr h="917859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SEMI- BRILHO</a:t>
                      </a:r>
                      <a:endParaRPr lang="pt-BR" sz="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1982642462"/>
                  </a:ext>
                </a:extLst>
              </a:tr>
            </a:tbl>
          </a:graphicData>
        </a:graphic>
      </p:graphicFrame>
      <p:graphicFrame>
        <p:nvGraphicFramePr>
          <p:cNvPr id="4" name="Tabela 6">
            <a:extLst>
              <a:ext uri="{FF2B5EF4-FFF2-40B4-BE49-F238E27FC236}">
                <a16:creationId xmlns:a16="http://schemas.microsoft.com/office/drawing/2014/main" id="{25083175-8EC7-5FEF-8057-D120082CA3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821839"/>
              </p:ext>
            </p:extLst>
          </p:nvPr>
        </p:nvGraphicFramePr>
        <p:xfrm>
          <a:off x="435597" y="6152371"/>
          <a:ext cx="5986805" cy="264228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0213">
                  <a:extLst>
                    <a:ext uri="{9D8B030D-6E8A-4147-A177-3AD203B41FA5}">
                      <a16:colId xmlns:a16="http://schemas.microsoft.com/office/drawing/2014/main" val="3090191850"/>
                    </a:ext>
                  </a:extLst>
                </a:gridCol>
                <a:gridCol w="217428">
                  <a:extLst>
                    <a:ext uri="{9D8B030D-6E8A-4147-A177-3AD203B41FA5}">
                      <a16:colId xmlns:a16="http://schemas.microsoft.com/office/drawing/2014/main" val="927206053"/>
                    </a:ext>
                  </a:extLst>
                </a:gridCol>
                <a:gridCol w="407412">
                  <a:extLst>
                    <a:ext uri="{9D8B030D-6E8A-4147-A177-3AD203B41FA5}">
                      <a16:colId xmlns:a16="http://schemas.microsoft.com/office/drawing/2014/main" val="586319361"/>
                    </a:ext>
                  </a:extLst>
                </a:gridCol>
                <a:gridCol w="1698319">
                  <a:extLst>
                    <a:ext uri="{9D8B030D-6E8A-4147-A177-3AD203B41FA5}">
                      <a16:colId xmlns:a16="http://schemas.microsoft.com/office/drawing/2014/main" val="3595346957"/>
                    </a:ext>
                  </a:extLst>
                </a:gridCol>
                <a:gridCol w="971112">
                  <a:extLst>
                    <a:ext uri="{9D8B030D-6E8A-4147-A177-3AD203B41FA5}">
                      <a16:colId xmlns:a16="http://schemas.microsoft.com/office/drawing/2014/main" val="3191870475"/>
                    </a:ext>
                  </a:extLst>
                </a:gridCol>
                <a:gridCol w="907213">
                  <a:extLst>
                    <a:ext uri="{9D8B030D-6E8A-4147-A177-3AD203B41FA5}">
                      <a16:colId xmlns:a16="http://schemas.microsoft.com/office/drawing/2014/main" val="1303715046"/>
                    </a:ext>
                  </a:extLst>
                </a:gridCol>
                <a:gridCol w="1195108">
                  <a:extLst>
                    <a:ext uri="{9D8B030D-6E8A-4147-A177-3AD203B41FA5}">
                      <a16:colId xmlns:a16="http://schemas.microsoft.com/office/drawing/2014/main" val="3259953308"/>
                    </a:ext>
                  </a:extLst>
                </a:gridCol>
              </a:tblGrid>
              <a:tr h="192166">
                <a:tc gridSpan="7">
                  <a:txBody>
                    <a:bodyPr/>
                    <a:lstStyle/>
                    <a:p>
                      <a:pPr algn="ctr"/>
                      <a:r>
                        <a:rPr lang="pt-B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abaixo cada marca e as cores claras prontas produzidas, comercializadas ou distribuídas pela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fabril 3. </a:t>
                      </a:r>
                    </a:p>
                  </a:txBody>
                  <a:tcPr anchor="ctr">
                    <a:solidFill>
                      <a:srgbClr val="C3AD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1531625"/>
                  </a:ext>
                </a:extLst>
              </a:tr>
              <a:tr h="736714">
                <a:tc row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5000" b="1" dirty="0">
                          <a:solidFill>
                            <a:srgbClr val="502D7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 anchorCtr="1"/>
                </a:tc>
                <a:tc rowSpan="3">
                  <a:txBody>
                    <a:bodyPr/>
                    <a:lstStyle/>
                    <a:p>
                      <a:r>
                        <a:rPr lang="pt-BR" sz="8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ACABAMENTO</a:t>
                      </a:r>
                      <a:endParaRPr lang="pt-BR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 rowSpan="2">
                  <a:txBody>
                    <a:bodyPr/>
                    <a:lstStyle/>
                    <a:p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FOSCO</a:t>
                      </a: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392283071"/>
                  </a:ext>
                </a:extLst>
              </a:tr>
              <a:tr h="789589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 vMerge="1">
                  <a:txBody>
                    <a:bodyPr/>
                    <a:lstStyle/>
                    <a:p>
                      <a:endParaRPr lang="pt-B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1667566612"/>
                  </a:ext>
                </a:extLst>
              </a:tr>
              <a:tr h="917859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SEMI- BRILHO</a:t>
                      </a:r>
                      <a:endParaRPr lang="pt-BR" sz="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1982642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4189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F9A6FBFA-CC31-BAE1-CAEC-6382FF70EE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344860"/>
              </p:ext>
            </p:extLst>
          </p:nvPr>
        </p:nvGraphicFramePr>
        <p:xfrm>
          <a:off x="436959" y="252731"/>
          <a:ext cx="5986805" cy="3338196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0213">
                  <a:extLst>
                    <a:ext uri="{9D8B030D-6E8A-4147-A177-3AD203B41FA5}">
                      <a16:colId xmlns:a16="http://schemas.microsoft.com/office/drawing/2014/main" val="3090191850"/>
                    </a:ext>
                  </a:extLst>
                </a:gridCol>
                <a:gridCol w="217428">
                  <a:extLst>
                    <a:ext uri="{9D8B030D-6E8A-4147-A177-3AD203B41FA5}">
                      <a16:colId xmlns:a16="http://schemas.microsoft.com/office/drawing/2014/main" val="927206053"/>
                    </a:ext>
                  </a:extLst>
                </a:gridCol>
                <a:gridCol w="407412">
                  <a:extLst>
                    <a:ext uri="{9D8B030D-6E8A-4147-A177-3AD203B41FA5}">
                      <a16:colId xmlns:a16="http://schemas.microsoft.com/office/drawing/2014/main" val="586319361"/>
                    </a:ext>
                  </a:extLst>
                </a:gridCol>
                <a:gridCol w="1698319">
                  <a:extLst>
                    <a:ext uri="{9D8B030D-6E8A-4147-A177-3AD203B41FA5}">
                      <a16:colId xmlns:a16="http://schemas.microsoft.com/office/drawing/2014/main" val="3595346957"/>
                    </a:ext>
                  </a:extLst>
                </a:gridCol>
                <a:gridCol w="971112">
                  <a:extLst>
                    <a:ext uri="{9D8B030D-6E8A-4147-A177-3AD203B41FA5}">
                      <a16:colId xmlns:a16="http://schemas.microsoft.com/office/drawing/2014/main" val="3191870475"/>
                    </a:ext>
                  </a:extLst>
                </a:gridCol>
                <a:gridCol w="907213">
                  <a:extLst>
                    <a:ext uri="{9D8B030D-6E8A-4147-A177-3AD203B41FA5}">
                      <a16:colId xmlns:a16="http://schemas.microsoft.com/office/drawing/2014/main" val="1303715046"/>
                    </a:ext>
                  </a:extLst>
                </a:gridCol>
                <a:gridCol w="1195108">
                  <a:extLst>
                    <a:ext uri="{9D8B030D-6E8A-4147-A177-3AD203B41FA5}">
                      <a16:colId xmlns:a16="http://schemas.microsoft.com/office/drawing/2014/main" val="3259953308"/>
                    </a:ext>
                  </a:extLst>
                </a:gridCol>
              </a:tblGrid>
              <a:tr h="363717">
                <a:tc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fabril</a:t>
                      </a:r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pt-BR" sz="1500" b="0" kern="1200" dirty="0">
                          <a:solidFill>
                            <a:srgbClr val="3A96D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TINTA LÁTEX </a:t>
                      </a:r>
                      <a:r>
                        <a:rPr lang="pt-BR" sz="1500" b="1" kern="1200" dirty="0">
                          <a:solidFill>
                            <a:srgbClr val="3A96D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PREMIUM</a:t>
                      </a:r>
                      <a:endParaRPr lang="pt-BR" sz="1000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1563238"/>
                  </a:ext>
                </a:extLst>
              </a:tr>
              <a:tr h="214923">
                <a:tc gridSpan="7">
                  <a:txBody>
                    <a:bodyPr/>
                    <a:lstStyle/>
                    <a:p>
                      <a:pPr algn="ctr"/>
                      <a:r>
                        <a:rPr lang="pt-B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abaixo cada marca e as cores claras prontas produzidas, comercializadas ou distribuídas pela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</a:t>
                      </a:r>
                      <a:r>
                        <a:rPr lang="pt-B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fabril 1</a:t>
                      </a:r>
                      <a:r>
                        <a:rPr lang="pt-B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anchor="ctr">
                    <a:solidFill>
                      <a:srgbClr val="98C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1531625"/>
                  </a:ext>
                </a:extLst>
              </a:tr>
              <a:tr h="689889">
                <a:tc rowSpan="4">
                  <a:txBody>
                    <a:bodyPr/>
                    <a:lstStyle/>
                    <a:p>
                      <a:r>
                        <a:rPr lang="pt-BR" sz="5000" b="1" dirty="0">
                          <a:solidFill>
                            <a:srgbClr val="3A96D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anchorCtr="1"/>
                </a:tc>
                <a:tc rowSpan="4">
                  <a:txBody>
                    <a:bodyPr/>
                    <a:lstStyle/>
                    <a:p>
                      <a:r>
                        <a:rPr lang="pt-B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ACABAMENTO</a:t>
                      </a: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FOSCO</a:t>
                      </a:r>
                      <a:endParaRPr lang="pt-BR" sz="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3583707521"/>
                  </a:ext>
                </a:extLst>
              </a:tr>
              <a:tr h="689889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SEMI-ACETINADO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4008661794"/>
                  </a:ext>
                </a:extLst>
              </a:tr>
              <a:tr h="689889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600"/>
                        </a:spcBef>
                        <a:spcAft>
                          <a:spcPts val="180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ACETINADO</a:t>
                      </a:r>
                      <a:endParaRPr lang="pt-BR" sz="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80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pt-BR" sz="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2675321962"/>
                  </a:ext>
                </a:extLst>
              </a:tr>
              <a:tr h="689889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SEMI- BRILHO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1982642462"/>
                  </a:ext>
                </a:extLst>
              </a:tr>
            </a:tbl>
          </a:graphicData>
        </a:graphic>
      </p:graphicFrame>
      <p:graphicFrame>
        <p:nvGraphicFramePr>
          <p:cNvPr id="3" name="Tabela 6">
            <a:extLst>
              <a:ext uri="{FF2B5EF4-FFF2-40B4-BE49-F238E27FC236}">
                <a16:creationId xmlns:a16="http://schemas.microsoft.com/office/drawing/2014/main" id="{FFB10DF3-D4FD-B034-6D73-35B8EF5C8D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153937"/>
              </p:ext>
            </p:extLst>
          </p:nvPr>
        </p:nvGraphicFramePr>
        <p:xfrm>
          <a:off x="434236" y="3590927"/>
          <a:ext cx="5986805" cy="2974479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0213">
                  <a:extLst>
                    <a:ext uri="{9D8B030D-6E8A-4147-A177-3AD203B41FA5}">
                      <a16:colId xmlns:a16="http://schemas.microsoft.com/office/drawing/2014/main" val="3090191850"/>
                    </a:ext>
                  </a:extLst>
                </a:gridCol>
                <a:gridCol w="217428">
                  <a:extLst>
                    <a:ext uri="{9D8B030D-6E8A-4147-A177-3AD203B41FA5}">
                      <a16:colId xmlns:a16="http://schemas.microsoft.com/office/drawing/2014/main" val="927206053"/>
                    </a:ext>
                  </a:extLst>
                </a:gridCol>
                <a:gridCol w="407412">
                  <a:extLst>
                    <a:ext uri="{9D8B030D-6E8A-4147-A177-3AD203B41FA5}">
                      <a16:colId xmlns:a16="http://schemas.microsoft.com/office/drawing/2014/main" val="586319361"/>
                    </a:ext>
                  </a:extLst>
                </a:gridCol>
                <a:gridCol w="1698319">
                  <a:extLst>
                    <a:ext uri="{9D8B030D-6E8A-4147-A177-3AD203B41FA5}">
                      <a16:colId xmlns:a16="http://schemas.microsoft.com/office/drawing/2014/main" val="3595346957"/>
                    </a:ext>
                  </a:extLst>
                </a:gridCol>
                <a:gridCol w="971112">
                  <a:extLst>
                    <a:ext uri="{9D8B030D-6E8A-4147-A177-3AD203B41FA5}">
                      <a16:colId xmlns:a16="http://schemas.microsoft.com/office/drawing/2014/main" val="3191870475"/>
                    </a:ext>
                  </a:extLst>
                </a:gridCol>
                <a:gridCol w="907213">
                  <a:extLst>
                    <a:ext uri="{9D8B030D-6E8A-4147-A177-3AD203B41FA5}">
                      <a16:colId xmlns:a16="http://schemas.microsoft.com/office/drawing/2014/main" val="1303715046"/>
                    </a:ext>
                  </a:extLst>
                </a:gridCol>
                <a:gridCol w="1195108">
                  <a:extLst>
                    <a:ext uri="{9D8B030D-6E8A-4147-A177-3AD203B41FA5}">
                      <a16:colId xmlns:a16="http://schemas.microsoft.com/office/drawing/2014/main" val="3259953308"/>
                    </a:ext>
                  </a:extLst>
                </a:gridCol>
              </a:tblGrid>
              <a:tr h="214923">
                <a:tc gridSpan="7">
                  <a:txBody>
                    <a:bodyPr/>
                    <a:lstStyle/>
                    <a:p>
                      <a:pPr algn="ctr"/>
                      <a:r>
                        <a:rPr lang="pt-B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abaixo cada marca e as cores claras prontas produzidas, comercializadas ou distribuídas pela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</a:t>
                      </a:r>
                      <a:r>
                        <a:rPr lang="pt-B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fabril 2</a:t>
                      </a:r>
                      <a:r>
                        <a:rPr lang="pt-B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anchor="ctr">
                    <a:solidFill>
                      <a:srgbClr val="9FA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1531625"/>
                  </a:ext>
                </a:extLst>
              </a:tr>
              <a:tr h="689889">
                <a:tc rowSpan="4">
                  <a:txBody>
                    <a:bodyPr/>
                    <a:lstStyle/>
                    <a:p>
                      <a:r>
                        <a:rPr lang="pt-BR" sz="5000" b="1" dirty="0">
                          <a:solidFill>
                            <a:srgbClr val="4B5FA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 anchorCtr="1"/>
                </a:tc>
                <a:tc rowSpan="4">
                  <a:txBody>
                    <a:bodyPr/>
                    <a:lstStyle/>
                    <a:p>
                      <a:r>
                        <a:rPr lang="pt-B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ACABAMENTO</a:t>
                      </a: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FOSCO</a:t>
                      </a:r>
                      <a:endParaRPr lang="pt-BR" sz="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3583707521"/>
                  </a:ext>
                </a:extLst>
              </a:tr>
              <a:tr h="689889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SEMI-ACETINADO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4008661794"/>
                  </a:ext>
                </a:extLst>
              </a:tr>
              <a:tr h="689889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600"/>
                        </a:spcBef>
                        <a:spcAft>
                          <a:spcPts val="180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ACETINADO</a:t>
                      </a:r>
                      <a:endParaRPr lang="pt-BR" sz="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80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pt-BR" sz="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2675321962"/>
                  </a:ext>
                </a:extLst>
              </a:tr>
              <a:tr h="689889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SEMI- BRILHO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1982642462"/>
                  </a:ext>
                </a:extLst>
              </a:tr>
            </a:tbl>
          </a:graphicData>
        </a:graphic>
      </p:graphicFrame>
      <p:graphicFrame>
        <p:nvGraphicFramePr>
          <p:cNvPr id="5" name="Tabela 6">
            <a:extLst>
              <a:ext uri="{FF2B5EF4-FFF2-40B4-BE49-F238E27FC236}">
                <a16:creationId xmlns:a16="http://schemas.microsoft.com/office/drawing/2014/main" id="{9A8B9DFC-7FF6-7014-A1E3-C63C7F5789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254965"/>
              </p:ext>
            </p:extLst>
          </p:nvPr>
        </p:nvGraphicFramePr>
        <p:xfrm>
          <a:off x="434235" y="6565406"/>
          <a:ext cx="5986805" cy="2974479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0213">
                  <a:extLst>
                    <a:ext uri="{9D8B030D-6E8A-4147-A177-3AD203B41FA5}">
                      <a16:colId xmlns:a16="http://schemas.microsoft.com/office/drawing/2014/main" val="3090191850"/>
                    </a:ext>
                  </a:extLst>
                </a:gridCol>
                <a:gridCol w="217428">
                  <a:extLst>
                    <a:ext uri="{9D8B030D-6E8A-4147-A177-3AD203B41FA5}">
                      <a16:colId xmlns:a16="http://schemas.microsoft.com/office/drawing/2014/main" val="927206053"/>
                    </a:ext>
                  </a:extLst>
                </a:gridCol>
                <a:gridCol w="407412">
                  <a:extLst>
                    <a:ext uri="{9D8B030D-6E8A-4147-A177-3AD203B41FA5}">
                      <a16:colId xmlns:a16="http://schemas.microsoft.com/office/drawing/2014/main" val="586319361"/>
                    </a:ext>
                  </a:extLst>
                </a:gridCol>
                <a:gridCol w="1698319">
                  <a:extLst>
                    <a:ext uri="{9D8B030D-6E8A-4147-A177-3AD203B41FA5}">
                      <a16:colId xmlns:a16="http://schemas.microsoft.com/office/drawing/2014/main" val="3595346957"/>
                    </a:ext>
                  </a:extLst>
                </a:gridCol>
                <a:gridCol w="971112">
                  <a:extLst>
                    <a:ext uri="{9D8B030D-6E8A-4147-A177-3AD203B41FA5}">
                      <a16:colId xmlns:a16="http://schemas.microsoft.com/office/drawing/2014/main" val="3191870475"/>
                    </a:ext>
                  </a:extLst>
                </a:gridCol>
                <a:gridCol w="907213">
                  <a:extLst>
                    <a:ext uri="{9D8B030D-6E8A-4147-A177-3AD203B41FA5}">
                      <a16:colId xmlns:a16="http://schemas.microsoft.com/office/drawing/2014/main" val="1303715046"/>
                    </a:ext>
                  </a:extLst>
                </a:gridCol>
                <a:gridCol w="1195108">
                  <a:extLst>
                    <a:ext uri="{9D8B030D-6E8A-4147-A177-3AD203B41FA5}">
                      <a16:colId xmlns:a16="http://schemas.microsoft.com/office/drawing/2014/main" val="3259953308"/>
                    </a:ext>
                  </a:extLst>
                </a:gridCol>
              </a:tblGrid>
              <a:tr h="214923">
                <a:tc gridSpan="7">
                  <a:txBody>
                    <a:bodyPr/>
                    <a:lstStyle/>
                    <a:p>
                      <a:pPr algn="ctr"/>
                      <a:r>
                        <a:rPr lang="pt-B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abaixo cada marca e as cores claras prontas produzidas, comercializadas ou distribuídas pela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</a:t>
                      </a:r>
                      <a:r>
                        <a:rPr lang="pt-B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fabril 3</a:t>
                      </a:r>
                      <a:r>
                        <a:rPr lang="pt-B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anchor="ctr">
                    <a:solidFill>
                      <a:srgbClr val="C3AD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1531625"/>
                  </a:ext>
                </a:extLst>
              </a:tr>
              <a:tr h="689889">
                <a:tc rowSpan="4">
                  <a:txBody>
                    <a:bodyPr/>
                    <a:lstStyle/>
                    <a:p>
                      <a:r>
                        <a:rPr lang="pt-BR" sz="5000" b="1" dirty="0">
                          <a:solidFill>
                            <a:srgbClr val="502D7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 anchorCtr="1"/>
                </a:tc>
                <a:tc rowSpan="4">
                  <a:txBody>
                    <a:bodyPr/>
                    <a:lstStyle/>
                    <a:p>
                      <a:r>
                        <a:rPr lang="pt-B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ACABAMENTO</a:t>
                      </a: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FOSCO</a:t>
                      </a:r>
                      <a:endParaRPr lang="pt-BR" sz="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3583707521"/>
                  </a:ext>
                </a:extLst>
              </a:tr>
              <a:tr h="689889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SEMI-ACETINADO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4008661794"/>
                  </a:ext>
                </a:extLst>
              </a:tr>
              <a:tr h="689889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600"/>
                        </a:spcBef>
                        <a:spcAft>
                          <a:spcPts val="180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ACETINADO</a:t>
                      </a:r>
                      <a:endParaRPr lang="pt-BR" sz="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80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pt-BR" sz="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2675321962"/>
                  </a:ext>
                </a:extLst>
              </a:tr>
              <a:tr h="689889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SEMI- BRILHO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1982642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227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F9A6FBFA-CC31-BAE1-CAEC-6382FF70EE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389344"/>
              </p:ext>
            </p:extLst>
          </p:nvPr>
        </p:nvGraphicFramePr>
        <p:xfrm>
          <a:off x="436959" y="252731"/>
          <a:ext cx="5986805" cy="3338196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0213">
                  <a:extLst>
                    <a:ext uri="{9D8B030D-6E8A-4147-A177-3AD203B41FA5}">
                      <a16:colId xmlns:a16="http://schemas.microsoft.com/office/drawing/2014/main" val="3090191850"/>
                    </a:ext>
                  </a:extLst>
                </a:gridCol>
                <a:gridCol w="217428">
                  <a:extLst>
                    <a:ext uri="{9D8B030D-6E8A-4147-A177-3AD203B41FA5}">
                      <a16:colId xmlns:a16="http://schemas.microsoft.com/office/drawing/2014/main" val="927206053"/>
                    </a:ext>
                  </a:extLst>
                </a:gridCol>
                <a:gridCol w="407412">
                  <a:extLst>
                    <a:ext uri="{9D8B030D-6E8A-4147-A177-3AD203B41FA5}">
                      <a16:colId xmlns:a16="http://schemas.microsoft.com/office/drawing/2014/main" val="586319361"/>
                    </a:ext>
                  </a:extLst>
                </a:gridCol>
                <a:gridCol w="1698319">
                  <a:extLst>
                    <a:ext uri="{9D8B030D-6E8A-4147-A177-3AD203B41FA5}">
                      <a16:colId xmlns:a16="http://schemas.microsoft.com/office/drawing/2014/main" val="3595346957"/>
                    </a:ext>
                  </a:extLst>
                </a:gridCol>
                <a:gridCol w="971112">
                  <a:extLst>
                    <a:ext uri="{9D8B030D-6E8A-4147-A177-3AD203B41FA5}">
                      <a16:colId xmlns:a16="http://schemas.microsoft.com/office/drawing/2014/main" val="3191870475"/>
                    </a:ext>
                  </a:extLst>
                </a:gridCol>
                <a:gridCol w="907213">
                  <a:extLst>
                    <a:ext uri="{9D8B030D-6E8A-4147-A177-3AD203B41FA5}">
                      <a16:colId xmlns:a16="http://schemas.microsoft.com/office/drawing/2014/main" val="1303715046"/>
                    </a:ext>
                  </a:extLst>
                </a:gridCol>
                <a:gridCol w="1195108">
                  <a:extLst>
                    <a:ext uri="{9D8B030D-6E8A-4147-A177-3AD203B41FA5}">
                      <a16:colId xmlns:a16="http://schemas.microsoft.com/office/drawing/2014/main" val="3259953308"/>
                    </a:ext>
                  </a:extLst>
                </a:gridCol>
              </a:tblGrid>
              <a:tr h="363717">
                <a:tc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fabril</a:t>
                      </a:r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pt-BR" sz="1500" b="0" kern="1200" dirty="0">
                          <a:solidFill>
                            <a:srgbClr val="3A96D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TINTA LÁTEX SUPER </a:t>
                      </a:r>
                      <a:r>
                        <a:rPr lang="pt-BR" sz="1500" b="1" kern="1200" dirty="0">
                          <a:solidFill>
                            <a:srgbClr val="3A96D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PREMIUM</a:t>
                      </a:r>
                      <a:endParaRPr lang="pt-BR" sz="1000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1563238"/>
                  </a:ext>
                </a:extLst>
              </a:tr>
              <a:tr h="214923">
                <a:tc gridSpan="7">
                  <a:txBody>
                    <a:bodyPr/>
                    <a:lstStyle/>
                    <a:p>
                      <a:pPr algn="ctr"/>
                      <a:r>
                        <a:rPr lang="pt-B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abaixo cada marca e as cores claras prontas produzidas, comercializadas ou distribuídas pela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</a:t>
                      </a:r>
                      <a:r>
                        <a:rPr lang="pt-B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fabril 1</a:t>
                      </a:r>
                      <a:r>
                        <a:rPr lang="pt-B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anchor="ctr">
                    <a:solidFill>
                      <a:srgbClr val="98C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1531625"/>
                  </a:ext>
                </a:extLst>
              </a:tr>
              <a:tr h="689889">
                <a:tc rowSpan="4">
                  <a:txBody>
                    <a:bodyPr/>
                    <a:lstStyle/>
                    <a:p>
                      <a:r>
                        <a:rPr lang="pt-BR" sz="5000" b="1" dirty="0">
                          <a:solidFill>
                            <a:srgbClr val="3A96D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anchorCtr="1"/>
                </a:tc>
                <a:tc rowSpan="4">
                  <a:txBody>
                    <a:bodyPr/>
                    <a:lstStyle/>
                    <a:p>
                      <a:r>
                        <a:rPr lang="pt-B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ACABAMENTO</a:t>
                      </a: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FOSCO</a:t>
                      </a:r>
                      <a:endParaRPr lang="pt-BR" sz="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3583707521"/>
                  </a:ext>
                </a:extLst>
              </a:tr>
              <a:tr h="689889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SEMI-ACETINADO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4008661794"/>
                  </a:ext>
                </a:extLst>
              </a:tr>
              <a:tr h="689889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600"/>
                        </a:spcBef>
                        <a:spcAft>
                          <a:spcPts val="180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ACETINADO</a:t>
                      </a:r>
                      <a:endParaRPr lang="pt-BR" sz="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80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pt-BR" sz="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2675321962"/>
                  </a:ext>
                </a:extLst>
              </a:tr>
              <a:tr h="689889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SEMI- BRILHO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1982642462"/>
                  </a:ext>
                </a:extLst>
              </a:tr>
            </a:tbl>
          </a:graphicData>
        </a:graphic>
      </p:graphicFrame>
      <p:graphicFrame>
        <p:nvGraphicFramePr>
          <p:cNvPr id="3" name="Tabela 6">
            <a:extLst>
              <a:ext uri="{FF2B5EF4-FFF2-40B4-BE49-F238E27FC236}">
                <a16:creationId xmlns:a16="http://schemas.microsoft.com/office/drawing/2014/main" id="{FFB10DF3-D4FD-B034-6D73-35B8EF5C8D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61071"/>
              </p:ext>
            </p:extLst>
          </p:nvPr>
        </p:nvGraphicFramePr>
        <p:xfrm>
          <a:off x="434236" y="3590927"/>
          <a:ext cx="5986805" cy="2974479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0213">
                  <a:extLst>
                    <a:ext uri="{9D8B030D-6E8A-4147-A177-3AD203B41FA5}">
                      <a16:colId xmlns:a16="http://schemas.microsoft.com/office/drawing/2014/main" val="3090191850"/>
                    </a:ext>
                  </a:extLst>
                </a:gridCol>
                <a:gridCol w="217428">
                  <a:extLst>
                    <a:ext uri="{9D8B030D-6E8A-4147-A177-3AD203B41FA5}">
                      <a16:colId xmlns:a16="http://schemas.microsoft.com/office/drawing/2014/main" val="927206053"/>
                    </a:ext>
                  </a:extLst>
                </a:gridCol>
                <a:gridCol w="407412">
                  <a:extLst>
                    <a:ext uri="{9D8B030D-6E8A-4147-A177-3AD203B41FA5}">
                      <a16:colId xmlns:a16="http://schemas.microsoft.com/office/drawing/2014/main" val="586319361"/>
                    </a:ext>
                  </a:extLst>
                </a:gridCol>
                <a:gridCol w="1698319">
                  <a:extLst>
                    <a:ext uri="{9D8B030D-6E8A-4147-A177-3AD203B41FA5}">
                      <a16:colId xmlns:a16="http://schemas.microsoft.com/office/drawing/2014/main" val="3595346957"/>
                    </a:ext>
                  </a:extLst>
                </a:gridCol>
                <a:gridCol w="971112">
                  <a:extLst>
                    <a:ext uri="{9D8B030D-6E8A-4147-A177-3AD203B41FA5}">
                      <a16:colId xmlns:a16="http://schemas.microsoft.com/office/drawing/2014/main" val="3191870475"/>
                    </a:ext>
                  </a:extLst>
                </a:gridCol>
                <a:gridCol w="907213">
                  <a:extLst>
                    <a:ext uri="{9D8B030D-6E8A-4147-A177-3AD203B41FA5}">
                      <a16:colId xmlns:a16="http://schemas.microsoft.com/office/drawing/2014/main" val="1303715046"/>
                    </a:ext>
                  </a:extLst>
                </a:gridCol>
                <a:gridCol w="1195108">
                  <a:extLst>
                    <a:ext uri="{9D8B030D-6E8A-4147-A177-3AD203B41FA5}">
                      <a16:colId xmlns:a16="http://schemas.microsoft.com/office/drawing/2014/main" val="3259953308"/>
                    </a:ext>
                  </a:extLst>
                </a:gridCol>
              </a:tblGrid>
              <a:tr h="214923">
                <a:tc gridSpan="7">
                  <a:txBody>
                    <a:bodyPr/>
                    <a:lstStyle/>
                    <a:p>
                      <a:pPr algn="ctr"/>
                      <a:r>
                        <a:rPr lang="pt-B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abaixo cada marca e as cores claras prontas produzidas, comercializadas ou distribuídas pela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</a:t>
                      </a:r>
                      <a:r>
                        <a:rPr lang="pt-B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fabril 2</a:t>
                      </a:r>
                      <a:r>
                        <a:rPr lang="pt-B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anchor="ctr">
                    <a:solidFill>
                      <a:srgbClr val="9FA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1531625"/>
                  </a:ext>
                </a:extLst>
              </a:tr>
              <a:tr h="689889">
                <a:tc rowSpan="4">
                  <a:txBody>
                    <a:bodyPr/>
                    <a:lstStyle/>
                    <a:p>
                      <a:r>
                        <a:rPr lang="pt-BR" sz="5000" b="1" dirty="0">
                          <a:solidFill>
                            <a:srgbClr val="4B5FA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 anchorCtr="1"/>
                </a:tc>
                <a:tc rowSpan="4">
                  <a:txBody>
                    <a:bodyPr/>
                    <a:lstStyle/>
                    <a:p>
                      <a:r>
                        <a:rPr lang="pt-B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ACABAMENTO</a:t>
                      </a: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FOSCO</a:t>
                      </a:r>
                      <a:endParaRPr lang="pt-BR" sz="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3583707521"/>
                  </a:ext>
                </a:extLst>
              </a:tr>
              <a:tr h="689889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SEMI-ACETINADO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4008661794"/>
                  </a:ext>
                </a:extLst>
              </a:tr>
              <a:tr h="689889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600"/>
                        </a:spcBef>
                        <a:spcAft>
                          <a:spcPts val="180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ACETINADO</a:t>
                      </a:r>
                      <a:endParaRPr lang="pt-BR" sz="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80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pt-BR" sz="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2675321962"/>
                  </a:ext>
                </a:extLst>
              </a:tr>
              <a:tr h="689889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SEMI- BRILHO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1982642462"/>
                  </a:ext>
                </a:extLst>
              </a:tr>
            </a:tbl>
          </a:graphicData>
        </a:graphic>
      </p:graphicFrame>
      <p:graphicFrame>
        <p:nvGraphicFramePr>
          <p:cNvPr id="5" name="Tabela 6">
            <a:extLst>
              <a:ext uri="{FF2B5EF4-FFF2-40B4-BE49-F238E27FC236}">
                <a16:creationId xmlns:a16="http://schemas.microsoft.com/office/drawing/2014/main" id="{9A8B9DFC-7FF6-7014-A1E3-C63C7F5789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242074"/>
              </p:ext>
            </p:extLst>
          </p:nvPr>
        </p:nvGraphicFramePr>
        <p:xfrm>
          <a:off x="434235" y="6565406"/>
          <a:ext cx="5986805" cy="2974479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0213">
                  <a:extLst>
                    <a:ext uri="{9D8B030D-6E8A-4147-A177-3AD203B41FA5}">
                      <a16:colId xmlns:a16="http://schemas.microsoft.com/office/drawing/2014/main" val="3090191850"/>
                    </a:ext>
                  </a:extLst>
                </a:gridCol>
                <a:gridCol w="217428">
                  <a:extLst>
                    <a:ext uri="{9D8B030D-6E8A-4147-A177-3AD203B41FA5}">
                      <a16:colId xmlns:a16="http://schemas.microsoft.com/office/drawing/2014/main" val="927206053"/>
                    </a:ext>
                  </a:extLst>
                </a:gridCol>
                <a:gridCol w="407412">
                  <a:extLst>
                    <a:ext uri="{9D8B030D-6E8A-4147-A177-3AD203B41FA5}">
                      <a16:colId xmlns:a16="http://schemas.microsoft.com/office/drawing/2014/main" val="586319361"/>
                    </a:ext>
                  </a:extLst>
                </a:gridCol>
                <a:gridCol w="1698319">
                  <a:extLst>
                    <a:ext uri="{9D8B030D-6E8A-4147-A177-3AD203B41FA5}">
                      <a16:colId xmlns:a16="http://schemas.microsoft.com/office/drawing/2014/main" val="3595346957"/>
                    </a:ext>
                  </a:extLst>
                </a:gridCol>
                <a:gridCol w="971112">
                  <a:extLst>
                    <a:ext uri="{9D8B030D-6E8A-4147-A177-3AD203B41FA5}">
                      <a16:colId xmlns:a16="http://schemas.microsoft.com/office/drawing/2014/main" val="3191870475"/>
                    </a:ext>
                  </a:extLst>
                </a:gridCol>
                <a:gridCol w="907213">
                  <a:extLst>
                    <a:ext uri="{9D8B030D-6E8A-4147-A177-3AD203B41FA5}">
                      <a16:colId xmlns:a16="http://schemas.microsoft.com/office/drawing/2014/main" val="1303715046"/>
                    </a:ext>
                  </a:extLst>
                </a:gridCol>
                <a:gridCol w="1195108">
                  <a:extLst>
                    <a:ext uri="{9D8B030D-6E8A-4147-A177-3AD203B41FA5}">
                      <a16:colId xmlns:a16="http://schemas.microsoft.com/office/drawing/2014/main" val="3259953308"/>
                    </a:ext>
                  </a:extLst>
                </a:gridCol>
              </a:tblGrid>
              <a:tr h="214923">
                <a:tc gridSpan="7">
                  <a:txBody>
                    <a:bodyPr/>
                    <a:lstStyle/>
                    <a:p>
                      <a:pPr algn="ctr"/>
                      <a:r>
                        <a:rPr lang="pt-B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abaixo cada marca e as cores claras prontas produzidas, comercializadas ou distribuídas pela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</a:t>
                      </a:r>
                      <a:r>
                        <a:rPr lang="pt-B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fabril 3</a:t>
                      </a:r>
                      <a:r>
                        <a:rPr lang="pt-B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anchor="ctr">
                    <a:solidFill>
                      <a:srgbClr val="C3AD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1531625"/>
                  </a:ext>
                </a:extLst>
              </a:tr>
              <a:tr h="689889">
                <a:tc rowSpan="4">
                  <a:txBody>
                    <a:bodyPr/>
                    <a:lstStyle/>
                    <a:p>
                      <a:r>
                        <a:rPr lang="pt-BR" sz="5000" b="1" dirty="0">
                          <a:solidFill>
                            <a:srgbClr val="502D7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 anchorCtr="1"/>
                </a:tc>
                <a:tc rowSpan="4">
                  <a:txBody>
                    <a:bodyPr/>
                    <a:lstStyle/>
                    <a:p>
                      <a:r>
                        <a:rPr lang="pt-B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ACABAMENTO</a:t>
                      </a: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FOSCO</a:t>
                      </a:r>
                      <a:endParaRPr lang="pt-BR" sz="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3583707521"/>
                  </a:ext>
                </a:extLst>
              </a:tr>
              <a:tr h="689889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SEMI-ACETINADO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4008661794"/>
                  </a:ext>
                </a:extLst>
              </a:tr>
              <a:tr h="689889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600"/>
                        </a:spcBef>
                        <a:spcAft>
                          <a:spcPts val="180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ACETINADO</a:t>
                      </a:r>
                      <a:endParaRPr lang="pt-BR" sz="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800"/>
                        </a:spcAft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pt-BR" sz="7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2675321962"/>
                  </a:ext>
                </a:extLst>
              </a:tr>
              <a:tr h="689889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SEMI- BRILHO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Gelo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Marfim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Palha</a:t>
                      </a: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Pérola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Areia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Erva doce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ts val="800"/>
                        <a:buFont typeface="Arial" panose="020B0604020202020204" pitchFamily="34" charset="0"/>
                        <a:buChar char="□"/>
                        <a:tabLst>
                          <a:tab pos="180340" algn="l"/>
                          <a:tab pos="449580" algn="l"/>
                        </a:tabLst>
                      </a:pPr>
                      <a:r>
                        <a:rPr lang="pt-BR" sz="7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_________</a:t>
                      </a:r>
                      <a:endParaRPr lang="pt-BR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 anchorCtr="1"/>
                </a:tc>
                <a:extLst>
                  <a:ext uri="{0D108BD9-81ED-4DB2-BD59-A6C34878D82A}">
                    <a16:rowId xmlns:a16="http://schemas.microsoft.com/office/drawing/2014/main" val="1982642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93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B0F67C3B-5973-5CAF-6FCE-E4A832C338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405" y="9116416"/>
            <a:ext cx="1399190" cy="558255"/>
          </a:xfrm>
          <a:prstGeom prst="rect">
            <a:avLst/>
          </a:prstGeom>
        </p:spPr>
      </p:pic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5A796788-FC98-1AD0-BD4F-887628BB9C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941046"/>
              </p:ext>
            </p:extLst>
          </p:nvPr>
        </p:nvGraphicFramePr>
        <p:xfrm>
          <a:off x="436959" y="538481"/>
          <a:ext cx="5986805" cy="277051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0213">
                  <a:extLst>
                    <a:ext uri="{9D8B030D-6E8A-4147-A177-3AD203B41FA5}">
                      <a16:colId xmlns:a16="http://schemas.microsoft.com/office/drawing/2014/main" val="3090191850"/>
                    </a:ext>
                  </a:extLst>
                </a:gridCol>
                <a:gridCol w="5396592">
                  <a:extLst>
                    <a:ext uri="{9D8B030D-6E8A-4147-A177-3AD203B41FA5}">
                      <a16:colId xmlns:a16="http://schemas.microsoft.com/office/drawing/2014/main" val="927206053"/>
                    </a:ext>
                  </a:extLst>
                </a:gridCol>
              </a:tblGrid>
              <a:tr h="326891">
                <a:tc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fabril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0" kern="1200">
                          <a:solidFill>
                            <a:srgbClr val="3A96D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MASSSAS </a:t>
                      </a:r>
                      <a:r>
                        <a:rPr lang="pt-BR" sz="1500" b="1" kern="1200">
                          <a:solidFill>
                            <a:srgbClr val="3A96D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NIVELADORAS</a:t>
                      </a:r>
                      <a:endParaRPr lang="pt-BR" sz="1000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1563238"/>
                  </a:ext>
                </a:extLst>
              </a:tr>
              <a:tr h="193163">
                <a:tc gridSpan="2">
                  <a:txBody>
                    <a:bodyPr/>
                    <a:lstStyle/>
                    <a:p>
                      <a:pPr algn="ctr"/>
                      <a:r>
                        <a:rPr lang="pt-BR" sz="7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abaixo cada marca produzida, comercializada ou distribuídas pela </a:t>
                      </a:r>
                      <a:r>
                        <a:rPr lang="pt-BR" sz="7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fabril 1. </a:t>
                      </a:r>
                      <a:endParaRPr lang="pt-BR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98C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531625"/>
                  </a:ext>
                </a:extLst>
              </a:tr>
              <a:tr h="674306">
                <a:tc row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5000" b="1" dirty="0">
                          <a:solidFill>
                            <a:srgbClr val="3A96D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pt-BR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83071"/>
                  </a:ext>
                </a:extLst>
              </a:tr>
              <a:tr h="722702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pt-BR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566612"/>
                  </a:ext>
                </a:extLst>
              </a:tr>
              <a:tr h="840106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pt-BR" sz="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642462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F6503E83-B9B5-6A85-38DB-AB94CB60B2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060037"/>
              </p:ext>
            </p:extLst>
          </p:nvPr>
        </p:nvGraphicFramePr>
        <p:xfrm>
          <a:off x="435597" y="3308995"/>
          <a:ext cx="5986805" cy="243523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0213">
                  <a:extLst>
                    <a:ext uri="{9D8B030D-6E8A-4147-A177-3AD203B41FA5}">
                      <a16:colId xmlns:a16="http://schemas.microsoft.com/office/drawing/2014/main" val="3090191850"/>
                    </a:ext>
                  </a:extLst>
                </a:gridCol>
                <a:gridCol w="5396592">
                  <a:extLst>
                    <a:ext uri="{9D8B030D-6E8A-4147-A177-3AD203B41FA5}">
                      <a16:colId xmlns:a16="http://schemas.microsoft.com/office/drawing/2014/main" val="927206053"/>
                    </a:ext>
                  </a:extLst>
                </a:gridCol>
              </a:tblGrid>
              <a:tr h="193163">
                <a:tc gridSpan="2">
                  <a:txBody>
                    <a:bodyPr/>
                    <a:lstStyle/>
                    <a:p>
                      <a:pPr algn="ctr"/>
                      <a:r>
                        <a:rPr lang="pt-B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abaixo cada marca produzida, comercializada ou distribuídas pela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fabril 2. </a:t>
                      </a:r>
                    </a:p>
                  </a:txBody>
                  <a:tcPr anchor="ctr">
                    <a:solidFill>
                      <a:srgbClr val="9FA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531625"/>
                  </a:ext>
                </a:extLst>
              </a:tr>
              <a:tr h="674306">
                <a:tc row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5000" b="1" dirty="0">
                          <a:solidFill>
                            <a:srgbClr val="4B5FA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pt-BR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83071"/>
                  </a:ext>
                </a:extLst>
              </a:tr>
              <a:tr h="722702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pt-BR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566612"/>
                  </a:ext>
                </a:extLst>
              </a:tr>
              <a:tr h="840106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pt-BR" sz="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642462"/>
                  </a:ext>
                </a:extLst>
              </a:tr>
            </a:tbl>
          </a:graphicData>
        </a:graphic>
      </p:graphicFrame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5A33AB11-8568-52E9-01BA-F5F72869D0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749216"/>
              </p:ext>
            </p:extLst>
          </p:nvPr>
        </p:nvGraphicFramePr>
        <p:xfrm>
          <a:off x="435597" y="5744229"/>
          <a:ext cx="5986805" cy="243523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0213">
                  <a:extLst>
                    <a:ext uri="{9D8B030D-6E8A-4147-A177-3AD203B41FA5}">
                      <a16:colId xmlns:a16="http://schemas.microsoft.com/office/drawing/2014/main" val="3090191850"/>
                    </a:ext>
                  </a:extLst>
                </a:gridCol>
                <a:gridCol w="5396592">
                  <a:extLst>
                    <a:ext uri="{9D8B030D-6E8A-4147-A177-3AD203B41FA5}">
                      <a16:colId xmlns:a16="http://schemas.microsoft.com/office/drawing/2014/main" val="927206053"/>
                    </a:ext>
                  </a:extLst>
                </a:gridCol>
              </a:tblGrid>
              <a:tr h="193163">
                <a:tc gridSpan="2">
                  <a:txBody>
                    <a:bodyPr/>
                    <a:lstStyle/>
                    <a:p>
                      <a:pPr algn="ctr"/>
                      <a:r>
                        <a:rPr lang="pt-B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abaixo cada marca produzida, comercializada ou distribuídas pela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fabril 3. </a:t>
                      </a:r>
                    </a:p>
                  </a:txBody>
                  <a:tcPr anchor="ctr">
                    <a:solidFill>
                      <a:srgbClr val="C3AD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531625"/>
                  </a:ext>
                </a:extLst>
              </a:tr>
              <a:tr h="674306">
                <a:tc row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5000" b="1" dirty="0">
                          <a:solidFill>
                            <a:srgbClr val="502D7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pt-BR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83071"/>
                  </a:ext>
                </a:extLst>
              </a:tr>
              <a:tr h="722702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pt-BR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566612"/>
                  </a:ext>
                </a:extLst>
              </a:tr>
              <a:tr h="840106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pt-BR" sz="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642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065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B0F67C3B-5973-5CAF-6FCE-E4A832C338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405" y="9116416"/>
            <a:ext cx="1399190" cy="558255"/>
          </a:xfrm>
          <a:prstGeom prst="rect">
            <a:avLst/>
          </a:prstGeom>
        </p:spPr>
      </p:pic>
      <p:graphicFrame>
        <p:nvGraphicFramePr>
          <p:cNvPr id="3" name="Tabela 6">
            <a:extLst>
              <a:ext uri="{FF2B5EF4-FFF2-40B4-BE49-F238E27FC236}">
                <a16:creationId xmlns:a16="http://schemas.microsoft.com/office/drawing/2014/main" id="{FB713754-F4B3-2FE1-0D82-889E29C2EA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099753"/>
              </p:ext>
            </p:extLst>
          </p:nvPr>
        </p:nvGraphicFramePr>
        <p:xfrm>
          <a:off x="436959" y="252731"/>
          <a:ext cx="5986805" cy="159941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0213">
                  <a:extLst>
                    <a:ext uri="{9D8B030D-6E8A-4147-A177-3AD203B41FA5}">
                      <a16:colId xmlns:a16="http://schemas.microsoft.com/office/drawing/2014/main" val="309019185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27206053"/>
                    </a:ext>
                  </a:extLst>
                </a:gridCol>
                <a:gridCol w="183773">
                  <a:extLst>
                    <a:ext uri="{9D8B030D-6E8A-4147-A177-3AD203B41FA5}">
                      <a16:colId xmlns:a16="http://schemas.microsoft.com/office/drawing/2014/main" val="586319361"/>
                    </a:ext>
                  </a:extLst>
                </a:gridCol>
                <a:gridCol w="5004539">
                  <a:extLst>
                    <a:ext uri="{9D8B030D-6E8A-4147-A177-3AD203B41FA5}">
                      <a16:colId xmlns:a16="http://schemas.microsoft.com/office/drawing/2014/main" val="3595346957"/>
                    </a:ext>
                  </a:extLst>
                </a:gridCol>
              </a:tblGrid>
              <a:tr h="386671">
                <a:tc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fabril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sz="1500" b="0" kern="1200" dirty="0">
                          <a:solidFill>
                            <a:srgbClr val="3A96D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ESMALTE SINTÉTICO STANDARD </a:t>
                      </a:r>
                      <a:r>
                        <a:rPr lang="it-IT" sz="1500" b="1" kern="1200" dirty="0">
                          <a:solidFill>
                            <a:srgbClr val="3A96D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BASE SOLVENTE</a:t>
                      </a:r>
                      <a:endParaRPr lang="pt-BR" sz="1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1563238"/>
                  </a:ext>
                </a:extLst>
              </a:tr>
              <a:tr h="228487">
                <a:tc gridSpan="4">
                  <a:txBody>
                    <a:bodyPr/>
                    <a:lstStyle/>
                    <a:p>
                      <a:pPr algn="ctr"/>
                      <a:r>
                        <a:rPr lang="pt-B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abaixo cada marca produzida, comercializada ou distribuídas pela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fabril 1. </a:t>
                      </a:r>
                    </a:p>
                  </a:txBody>
                  <a:tcPr anchor="ctr">
                    <a:solidFill>
                      <a:srgbClr val="98C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531625"/>
                  </a:ext>
                </a:extLst>
              </a:tr>
              <a:tr h="443247">
                <a:tc rowSpan="2">
                  <a:txBody>
                    <a:bodyPr/>
                    <a:lstStyle/>
                    <a:p>
                      <a:r>
                        <a:rPr lang="pt-BR" sz="5000" b="1" dirty="0">
                          <a:solidFill>
                            <a:srgbClr val="3A96D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anchorCtr="1"/>
                </a:tc>
                <a:tc rowSpan="2">
                  <a:txBody>
                    <a:bodyPr/>
                    <a:lstStyle/>
                    <a:p>
                      <a:r>
                        <a:rPr lang="pt-B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ACABAMENTO</a:t>
                      </a:r>
                    </a:p>
                  </a:txBody>
                  <a:tcPr vert="vert270" anchor="ctr" anchorCtr="1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BRILHANTE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707521"/>
                  </a:ext>
                </a:extLst>
              </a:tr>
              <a:tr h="541007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 vMerge="1"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SEMI-ACETINADO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661794"/>
                  </a:ext>
                </a:extLst>
              </a:tr>
            </a:tbl>
          </a:graphicData>
        </a:graphic>
      </p:graphicFrame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C4F5420E-AFBD-493A-3A26-29DF693473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667150"/>
              </p:ext>
            </p:extLst>
          </p:nvPr>
        </p:nvGraphicFramePr>
        <p:xfrm>
          <a:off x="435597" y="1852143"/>
          <a:ext cx="5986805" cy="121274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0213">
                  <a:extLst>
                    <a:ext uri="{9D8B030D-6E8A-4147-A177-3AD203B41FA5}">
                      <a16:colId xmlns:a16="http://schemas.microsoft.com/office/drawing/2014/main" val="309019185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27206053"/>
                    </a:ext>
                  </a:extLst>
                </a:gridCol>
                <a:gridCol w="186496">
                  <a:extLst>
                    <a:ext uri="{9D8B030D-6E8A-4147-A177-3AD203B41FA5}">
                      <a16:colId xmlns:a16="http://schemas.microsoft.com/office/drawing/2014/main" val="586319361"/>
                    </a:ext>
                  </a:extLst>
                </a:gridCol>
                <a:gridCol w="5001816">
                  <a:extLst>
                    <a:ext uri="{9D8B030D-6E8A-4147-A177-3AD203B41FA5}">
                      <a16:colId xmlns:a16="http://schemas.microsoft.com/office/drawing/2014/main" val="3595346957"/>
                    </a:ext>
                  </a:extLst>
                </a:gridCol>
              </a:tblGrid>
              <a:tr h="228487">
                <a:tc gridSpan="4">
                  <a:txBody>
                    <a:bodyPr/>
                    <a:lstStyle/>
                    <a:p>
                      <a:pPr algn="ctr"/>
                      <a:r>
                        <a:rPr lang="pt-B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abaixo cada marca produzida, comercializada ou distribuídas pela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fabril 2. </a:t>
                      </a:r>
                    </a:p>
                  </a:txBody>
                  <a:tcPr anchor="ctr">
                    <a:solidFill>
                      <a:srgbClr val="9FA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531625"/>
                  </a:ext>
                </a:extLst>
              </a:tr>
              <a:tr h="443247">
                <a:tc rowSpan="2">
                  <a:txBody>
                    <a:bodyPr/>
                    <a:lstStyle/>
                    <a:p>
                      <a:r>
                        <a:rPr lang="pt-BR" sz="5000" b="1" dirty="0">
                          <a:solidFill>
                            <a:srgbClr val="4B5FA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 anchorCtr="1"/>
                </a:tc>
                <a:tc rowSpan="2">
                  <a:txBody>
                    <a:bodyPr/>
                    <a:lstStyle/>
                    <a:p>
                      <a:r>
                        <a:rPr lang="pt-B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ACABAMENTO</a:t>
                      </a:r>
                    </a:p>
                  </a:txBody>
                  <a:tcPr vert="vert270" anchor="ctr" anchorCtr="1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BRILHANTE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707521"/>
                  </a:ext>
                </a:extLst>
              </a:tr>
              <a:tr h="541007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 vMerge="1"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SEMI-ACETINADO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661794"/>
                  </a:ext>
                </a:extLst>
              </a:tr>
            </a:tbl>
          </a:graphicData>
        </a:graphic>
      </p:graphicFrame>
      <p:graphicFrame>
        <p:nvGraphicFramePr>
          <p:cNvPr id="8" name="Tabela 6">
            <a:extLst>
              <a:ext uri="{FF2B5EF4-FFF2-40B4-BE49-F238E27FC236}">
                <a16:creationId xmlns:a16="http://schemas.microsoft.com/office/drawing/2014/main" id="{E60FB5FD-38ED-B2B5-FBCB-B2ED3C3ED4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866259"/>
              </p:ext>
            </p:extLst>
          </p:nvPr>
        </p:nvGraphicFramePr>
        <p:xfrm>
          <a:off x="436958" y="3064884"/>
          <a:ext cx="5986805" cy="121274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0213">
                  <a:extLst>
                    <a:ext uri="{9D8B030D-6E8A-4147-A177-3AD203B41FA5}">
                      <a16:colId xmlns:a16="http://schemas.microsoft.com/office/drawing/2014/main" val="309019185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27206053"/>
                    </a:ext>
                  </a:extLst>
                </a:gridCol>
                <a:gridCol w="175610">
                  <a:extLst>
                    <a:ext uri="{9D8B030D-6E8A-4147-A177-3AD203B41FA5}">
                      <a16:colId xmlns:a16="http://schemas.microsoft.com/office/drawing/2014/main" val="586319361"/>
                    </a:ext>
                  </a:extLst>
                </a:gridCol>
                <a:gridCol w="5012702">
                  <a:extLst>
                    <a:ext uri="{9D8B030D-6E8A-4147-A177-3AD203B41FA5}">
                      <a16:colId xmlns:a16="http://schemas.microsoft.com/office/drawing/2014/main" val="3595346957"/>
                    </a:ext>
                  </a:extLst>
                </a:gridCol>
              </a:tblGrid>
              <a:tr h="228487">
                <a:tc gridSpan="4">
                  <a:txBody>
                    <a:bodyPr/>
                    <a:lstStyle/>
                    <a:p>
                      <a:pPr algn="ctr"/>
                      <a:r>
                        <a:rPr lang="pt-B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abaixo cada marca produzida, comercializada ou distribuídas pela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fabril 3. </a:t>
                      </a:r>
                    </a:p>
                  </a:txBody>
                  <a:tcPr anchor="ctr">
                    <a:solidFill>
                      <a:srgbClr val="C3AD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531625"/>
                  </a:ext>
                </a:extLst>
              </a:tr>
              <a:tr h="443247">
                <a:tc rowSpan="2">
                  <a:txBody>
                    <a:bodyPr/>
                    <a:lstStyle/>
                    <a:p>
                      <a:r>
                        <a:rPr lang="pt-BR" sz="5000" b="1" dirty="0">
                          <a:solidFill>
                            <a:srgbClr val="502D7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 anchorCtr="1"/>
                </a:tc>
                <a:tc rowSpan="2">
                  <a:txBody>
                    <a:bodyPr/>
                    <a:lstStyle/>
                    <a:p>
                      <a:r>
                        <a:rPr lang="pt-B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ACABAMENTO</a:t>
                      </a:r>
                    </a:p>
                  </a:txBody>
                  <a:tcPr vert="vert270" anchor="ctr" anchorCtr="1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BRILHANTE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707521"/>
                  </a:ext>
                </a:extLst>
              </a:tr>
              <a:tr h="541007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 vMerge="1"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SEMI-ACETINADO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661794"/>
                  </a:ext>
                </a:extLst>
              </a:tr>
            </a:tbl>
          </a:graphicData>
        </a:graphic>
      </p:graphicFrame>
      <p:graphicFrame>
        <p:nvGraphicFramePr>
          <p:cNvPr id="17" name="Tabela 6">
            <a:extLst>
              <a:ext uri="{FF2B5EF4-FFF2-40B4-BE49-F238E27FC236}">
                <a16:creationId xmlns:a16="http://schemas.microsoft.com/office/drawing/2014/main" id="{8453383D-0636-EC1C-8F32-CBFB98058D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599819"/>
              </p:ext>
            </p:extLst>
          </p:nvPr>
        </p:nvGraphicFramePr>
        <p:xfrm>
          <a:off x="435597" y="4567556"/>
          <a:ext cx="5986805" cy="159941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0213">
                  <a:extLst>
                    <a:ext uri="{9D8B030D-6E8A-4147-A177-3AD203B41FA5}">
                      <a16:colId xmlns:a16="http://schemas.microsoft.com/office/drawing/2014/main" val="309019185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27206053"/>
                    </a:ext>
                  </a:extLst>
                </a:gridCol>
                <a:gridCol w="183773">
                  <a:extLst>
                    <a:ext uri="{9D8B030D-6E8A-4147-A177-3AD203B41FA5}">
                      <a16:colId xmlns:a16="http://schemas.microsoft.com/office/drawing/2014/main" val="586319361"/>
                    </a:ext>
                  </a:extLst>
                </a:gridCol>
                <a:gridCol w="5004539">
                  <a:extLst>
                    <a:ext uri="{9D8B030D-6E8A-4147-A177-3AD203B41FA5}">
                      <a16:colId xmlns:a16="http://schemas.microsoft.com/office/drawing/2014/main" val="3595346957"/>
                    </a:ext>
                  </a:extLst>
                </a:gridCol>
              </a:tblGrid>
              <a:tr h="386671">
                <a:tc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fabril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sz="1500" b="0" kern="1200" dirty="0">
                          <a:solidFill>
                            <a:srgbClr val="3A96D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ESMALTE SINTÉTICO </a:t>
                      </a:r>
                      <a:r>
                        <a:rPr lang="it-IT" sz="1500" b="1" kern="1200" dirty="0">
                          <a:solidFill>
                            <a:srgbClr val="3A96D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PREMIUM</a:t>
                      </a:r>
                      <a:r>
                        <a:rPr lang="it-IT" sz="1500" b="0" kern="1200" dirty="0">
                          <a:solidFill>
                            <a:srgbClr val="3A96D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BASE SOLVENTE</a:t>
                      </a:r>
                      <a:endParaRPr lang="pt-BR" sz="1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1563238"/>
                  </a:ext>
                </a:extLst>
              </a:tr>
              <a:tr h="228487">
                <a:tc gridSpan="4">
                  <a:txBody>
                    <a:bodyPr/>
                    <a:lstStyle/>
                    <a:p>
                      <a:pPr algn="ctr"/>
                      <a:r>
                        <a:rPr lang="pt-B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abaixo cada marca produzida, comercializada ou distribuídas pela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fabril 1. </a:t>
                      </a:r>
                    </a:p>
                  </a:txBody>
                  <a:tcPr anchor="ctr">
                    <a:solidFill>
                      <a:srgbClr val="98C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531625"/>
                  </a:ext>
                </a:extLst>
              </a:tr>
              <a:tr h="443247">
                <a:tc rowSpan="2">
                  <a:txBody>
                    <a:bodyPr/>
                    <a:lstStyle/>
                    <a:p>
                      <a:r>
                        <a:rPr lang="pt-BR" sz="5000" b="1" dirty="0">
                          <a:solidFill>
                            <a:srgbClr val="3A96D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anchorCtr="1"/>
                </a:tc>
                <a:tc rowSpan="2">
                  <a:txBody>
                    <a:bodyPr/>
                    <a:lstStyle/>
                    <a:p>
                      <a:r>
                        <a:rPr lang="pt-B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ACABAMENTO</a:t>
                      </a:r>
                    </a:p>
                  </a:txBody>
                  <a:tcPr vert="vert270" anchor="ctr" anchorCtr="1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BRILHANTE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707521"/>
                  </a:ext>
                </a:extLst>
              </a:tr>
              <a:tr h="541007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 vMerge="1"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SEMI-ACETINADO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661794"/>
                  </a:ext>
                </a:extLst>
              </a:tr>
            </a:tbl>
          </a:graphicData>
        </a:graphic>
      </p:graphicFrame>
      <p:graphicFrame>
        <p:nvGraphicFramePr>
          <p:cNvPr id="18" name="Tabela 6">
            <a:extLst>
              <a:ext uri="{FF2B5EF4-FFF2-40B4-BE49-F238E27FC236}">
                <a16:creationId xmlns:a16="http://schemas.microsoft.com/office/drawing/2014/main" id="{252D5FDA-67F0-4901-48C6-BCB45CD942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940080"/>
              </p:ext>
            </p:extLst>
          </p:nvPr>
        </p:nvGraphicFramePr>
        <p:xfrm>
          <a:off x="434235" y="6166968"/>
          <a:ext cx="5986805" cy="121274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0213">
                  <a:extLst>
                    <a:ext uri="{9D8B030D-6E8A-4147-A177-3AD203B41FA5}">
                      <a16:colId xmlns:a16="http://schemas.microsoft.com/office/drawing/2014/main" val="309019185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27206053"/>
                    </a:ext>
                  </a:extLst>
                </a:gridCol>
                <a:gridCol w="186496">
                  <a:extLst>
                    <a:ext uri="{9D8B030D-6E8A-4147-A177-3AD203B41FA5}">
                      <a16:colId xmlns:a16="http://schemas.microsoft.com/office/drawing/2014/main" val="586319361"/>
                    </a:ext>
                  </a:extLst>
                </a:gridCol>
                <a:gridCol w="5001816">
                  <a:extLst>
                    <a:ext uri="{9D8B030D-6E8A-4147-A177-3AD203B41FA5}">
                      <a16:colId xmlns:a16="http://schemas.microsoft.com/office/drawing/2014/main" val="3595346957"/>
                    </a:ext>
                  </a:extLst>
                </a:gridCol>
              </a:tblGrid>
              <a:tr h="228487">
                <a:tc gridSpan="4">
                  <a:txBody>
                    <a:bodyPr/>
                    <a:lstStyle/>
                    <a:p>
                      <a:pPr algn="ctr"/>
                      <a:r>
                        <a:rPr lang="pt-B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abaixo cada marca produzida, comercializada ou distribuídas pela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fabril 2. </a:t>
                      </a:r>
                    </a:p>
                  </a:txBody>
                  <a:tcPr anchor="ctr">
                    <a:solidFill>
                      <a:srgbClr val="9FA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531625"/>
                  </a:ext>
                </a:extLst>
              </a:tr>
              <a:tr h="443247">
                <a:tc rowSpan="2">
                  <a:txBody>
                    <a:bodyPr/>
                    <a:lstStyle/>
                    <a:p>
                      <a:r>
                        <a:rPr lang="pt-BR" sz="5000" b="1" dirty="0">
                          <a:solidFill>
                            <a:srgbClr val="4B5FA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 anchorCtr="1"/>
                </a:tc>
                <a:tc rowSpan="2">
                  <a:txBody>
                    <a:bodyPr/>
                    <a:lstStyle/>
                    <a:p>
                      <a:r>
                        <a:rPr lang="pt-B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ACABAMENTO</a:t>
                      </a:r>
                    </a:p>
                  </a:txBody>
                  <a:tcPr vert="vert270" anchor="ctr" anchorCtr="1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BRILHANTE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707521"/>
                  </a:ext>
                </a:extLst>
              </a:tr>
              <a:tr h="541007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 vMerge="1"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SEMI-ACETINADO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661794"/>
                  </a:ext>
                </a:extLst>
              </a:tr>
            </a:tbl>
          </a:graphicData>
        </a:graphic>
      </p:graphicFrame>
      <p:graphicFrame>
        <p:nvGraphicFramePr>
          <p:cNvPr id="19" name="Tabela 6">
            <a:extLst>
              <a:ext uri="{FF2B5EF4-FFF2-40B4-BE49-F238E27FC236}">
                <a16:creationId xmlns:a16="http://schemas.microsoft.com/office/drawing/2014/main" id="{E0B12AC3-F493-5332-DA1C-88BEC8C78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074399"/>
              </p:ext>
            </p:extLst>
          </p:nvPr>
        </p:nvGraphicFramePr>
        <p:xfrm>
          <a:off x="435596" y="7379709"/>
          <a:ext cx="5986805" cy="121274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0213">
                  <a:extLst>
                    <a:ext uri="{9D8B030D-6E8A-4147-A177-3AD203B41FA5}">
                      <a16:colId xmlns:a16="http://schemas.microsoft.com/office/drawing/2014/main" val="309019185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27206053"/>
                    </a:ext>
                  </a:extLst>
                </a:gridCol>
                <a:gridCol w="175610">
                  <a:extLst>
                    <a:ext uri="{9D8B030D-6E8A-4147-A177-3AD203B41FA5}">
                      <a16:colId xmlns:a16="http://schemas.microsoft.com/office/drawing/2014/main" val="586319361"/>
                    </a:ext>
                  </a:extLst>
                </a:gridCol>
                <a:gridCol w="5012702">
                  <a:extLst>
                    <a:ext uri="{9D8B030D-6E8A-4147-A177-3AD203B41FA5}">
                      <a16:colId xmlns:a16="http://schemas.microsoft.com/office/drawing/2014/main" val="3595346957"/>
                    </a:ext>
                  </a:extLst>
                </a:gridCol>
              </a:tblGrid>
              <a:tr h="228487">
                <a:tc gridSpan="4">
                  <a:txBody>
                    <a:bodyPr/>
                    <a:lstStyle/>
                    <a:p>
                      <a:pPr algn="ctr"/>
                      <a:r>
                        <a:rPr lang="pt-B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abaixo cada marca produzida, comercializada ou distribuídas pela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fabril 3. </a:t>
                      </a:r>
                    </a:p>
                  </a:txBody>
                  <a:tcPr anchor="ctr">
                    <a:solidFill>
                      <a:srgbClr val="C3AD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531625"/>
                  </a:ext>
                </a:extLst>
              </a:tr>
              <a:tr h="443247">
                <a:tc rowSpan="2">
                  <a:txBody>
                    <a:bodyPr/>
                    <a:lstStyle/>
                    <a:p>
                      <a:r>
                        <a:rPr lang="pt-BR" sz="5000" b="1" dirty="0">
                          <a:solidFill>
                            <a:srgbClr val="502D7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 anchorCtr="1"/>
                </a:tc>
                <a:tc rowSpan="2">
                  <a:txBody>
                    <a:bodyPr/>
                    <a:lstStyle/>
                    <a:p>
                      <a:r>
                        <a:rPr lang="pt-B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ACABAMENTO</a:t>
                      </a:r>
                    </a:p>
                  </a:txBody>
                  <a:tcPr vert="vert270" anchor="ctr" anchorCtr="1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BRILHANTE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707521"/>
                  </a:ext>
                </a:extLst>
              </a:tr>
              <a:tr h="541007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 vMerge="1"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SEMI-ACETINADO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661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899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B0F67C3B-5973-5CAF-6FCE-E4A832C338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405" y="9116416"/>
            <a:ext cx="1399190" cy="558255"/>
          </a:xfrm>
          <a:prstGeom prst="rect">
            <a:avLst/>
          </a:prstGeom>
        </p:spPr>
      </p:pic>
      <p:graphicFrame>
        <p:nvGraphicFramePr>
          <p:cNvPr id="3" name="Tabela 6">
            <a:extLst>
              <a:ext uri="{FF2B5EF4-FFF2-40B4-BE49-F238E27FC236}">
                <a16:creationId xmlns:a16="http://schemas.microsoft.com/office/drawing/2014/main" id="{FB713754-F4B3-2FE1-0D82-889E29C2EA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571583"/>
              </p:ext>
            </p:extLst>
          </p:nvPr>
        </p:nvGraphicFramePr>
        <p:xfrm>
          <a:off x="436959" y="252731"/>
          <a:ext cx="5986805" cy="159941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0213">
                  <a:extLst>
                    <a:ext uri="{9D8B030D-6E8A-4147-A177-3AD203B41FA5}">
                      <a16:colId xmlns:a16="http://schemas.microsoft.com/office/drawing/2014/main" val="309019185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27206053"/>
                    </a:ext>
                  </a:extLst>
                </a:gridCol>
                <a:gridCol w="183773">
                  <a:extLst>
                    <a:ext uri="{9D8B030D-6E8A-4147-A177-3AD203B41FA5}">
                      <a16:colId xmlns:a16="http://schemas.microsoft.com/office/drawing/2014/main" val="586319361"/>
                    </a:ext>
                  </a:extLst>
                </a:gridCol>
                <a:gridCol w="5004539">
                  <a:extLst>
                    <a:ext uri="{9D8B030D-6E8A-4147-A177-3AD203B41FA5}">
                      <a16:colId xmlns:a16="http://schemas.microsoft.com/office/drawing/2014/main" val="3595346957"/>
                    </a:ext>
                  </a:extLst>
                </a:gridCol>
              </a:tblGrid>
              <a:tr h="386671">
                <a:tc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fabril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sz="1500" b="0" kern="1200" dirty="0">
                          <a:solidFill>
                            <a:srgbClr val="3A96D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TINTA </a:t>
                      </a:r>
                      <a:r>
                        <a:rPr lang="it-IT" sz="1500" b="1" kern="1200" dirty="0">
                          <a:solidFill>
                            <a:srgbClr val="3A96D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ÓLEO</a:t>
                      </a:r>
                      <a:endParaRPr lang="pt-BR" sz="1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1563238"/>
                  </a:ext>
                </a:extLst>
              </a:tr>
              <a:tr h="228487">
                <a:tc gridSpan="4">
                  <a:txBody>
                    <a:bodyPr/>
                    <a:lstStyle/>
                    <a:p>
                      <a:pPr algn="ctr"/>
                      <a:r>
                        <a:rPr lang="pt-B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abaixo cada marca produzida, comercializada ou distribuídas pela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fabril 1. </a:t>
                      </a:r>
                    </a:p>
                  </a:txBody>
                  <a:tcPr anchor="ctr">
                    <a:solidFill>
                      <a:srgbClr val="98C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531625"/>
                  </a:ext>
                </a:extLst>
              </a:tr>
              <a:tr h="443247">
                <a:tc rowSpan="2">
                  <a:txBody>
                    <a:bodyPr/>
                    <a:lstStyle/>
                    <a:p>
                      <a:r>
                        <a:rPr lang="pt-BR" sz="5000" b="1" dirty="0">
                          <a:solidFill>
                            <a:srgbClr val="3A96D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anchorCtr="1"/>
                </a:tc>
                <a:tc rowSpan="2">
                  <a:txBody>
                    <a:bodyPr/>
                    <a:lstStyle/>
                    <a:p>
                      <a:r>
                        <a:rPr lang="pt-B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ACABAMENTO</a:t>
                      </a:r>
                    </a:p>
                  </a:txBody>
                  <a:tcPr vert="vert270" anchor="ctr" anchorCtr="1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BRILHANTE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707521"/>
                  </a:ext>
                </a:extLst>
              </a:tr>
              <a:tr h="541007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 vMerge="1"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SEMI-ACETINADO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661794"/>
                  </a:ext>
                </a:extLst>
              </a:tr>
            </a:tbl>
          </a:graphicData>
        </a:graphic>
      </p:graphicFrame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C4F5420E-AFBD-493A-3A26-29DF693473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028733"/>
              </p:ext>
            </p:extLst>
          </p:nvPr>
        </p:nvGraphicFramePr>
        <p:xfrm>
          <a:off x="435597" y="1852143"/>
          <a:ext cx="5986805" cy="121274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0213">
                  <a:extLst>
                    <a:ext uri="{9D8B030D-6E8A-4147-A177-3AD203B41FA5}">
                      <a16:colId xmlns:a16="http://schemas.microsoft.com/office/drawing/2014/main" val="309019185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27206053"/>
                    </a:ext>
                  </a:extLst>
                </a:gridCol>
                <a:gridCol w="186496">
                  <a:extLst>
                    <a:ext uri="{9D8B030D-6E8A-4147-A177-3AD203B41FA5}">
                      <a16:colId xmlns:a16="http://schemas.microsoft.com/office/drawing/2014/main" val="586319361"/>
                    </a:ext>
                  </a:extLst>
                </a:gridCol>
                <a:gridCol w="5001816">
                  <a:extLst>
                    <a:ext uri="{9D8B030D-6E8A-4147-A177-3AD203B41FA5}">
                      <a16:colId xmlns:a16="http://schemas.microsoft.com/office/drawing/2014/main" val="3595346957"/>
                    </a:ext>
                  </a:extLst>
                </a:gridCol>
              </a:tblGrid>
              <a:tr h="228487">
                <a:tc gridSpan="4">
                  <a:txBody>
                    <a:bodyPr/>
                    <a:lstStyle/>
                    <a:p>
                      <a:pPr algn="ctr"/>
                      <a:r>
                        <a:rPr lang="pt-B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abaixo cada marca produzida, comercializada ou distribuídas pela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fabril 2. </a:t>
                      </a:r>
                    </a:p>
                  </a:txBody>
                  <a:tcPr anchor="ctr">
                    <a:solidFill>
                      <a:srgbClr val="9FA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531625"/>
                  </a:ext>
                </a:extLst>
              </a:tr>
              <a:tr h="443247">
                <a:tc rowSpan="2">
                  <a:txBody>
                    <a:bodyPr/>
                    <a:lstStyle/>
                    <a:p>
                      <a:r>
                        <a:rPr lang="pt-BR" sz="5000" b="1" dirty="0">
                          <a:solidFill>
                            <a:srgbClr val="4B5FA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 anchorCtr="1"/>
                </a:tc>
                <a:tc rowSpan="2">
                  <a:txBody>
                    <a:bodyPr/>
                    <a:lstStyle/>
                    <a:p>
                      <a:r>
                        <a:rPr lang="pt-B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ACABAMENTO</a:t>
                      </a:r>
                    </a:p>
                  </a:txBody>
                  <a:tcPr vert="vert270" anchor="ctr" anchorCtr="1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BRILHANTE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707521"/>
                  </a:ext>
                </a:extLst>
              </a:tr>
              <a:tr h="541007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 vMerge="1"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SEMI-ACETINADO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661794"/>
                  </a:ext>
                </a:extLst>
              </a:tr>
            </a:tbl>
          </a:graphicData>
        </a:graphic>
      </p:graphicFrame>
      <p:graphicFrame>
        <p:nvGraphicFramePr>
          <p:cNvPr id="8" name="Tabela 6">
            <a:extLst>
              <a:ext uri="{FF2B5EF4-FFF2-40B4-BE49-F238E27FC236}">
                <a16:creationId xmlns:a16="http://schemas.microsoft.com/office/drawing/2014/main" id="{E60FB5FD-38ED-B2B5-FBCB-B2ED3C3ED4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355871"/>
              </p:ext>
            </p:extLst>
          </p:nvPr>
        </p:nvGraphicFramePr>
        <p:xfrm>
          <a:off x="436958" y="3064884"/>
          <a:ext cx="5986805" cy="121274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0213">
                  <a:extLst>
                    <a:ext uri="{9D8B030D-6E8A-4147-A177-3AD203B41FA5}">
                      <a16:colId xmlns:a16="http://schemas.microsoft.com/office/drawing/2014/main" val="309019185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27206053"/>
                    </a:ext>
                  </a:extLst>
                </a:gridCol>
                <a:gridCol w="175610">
                  <a:extLst>
                    <a:ext uri="{9D8B030D-6E8A-4147-A177-3AD203B41FA5}">
                      <a16:colId xmlns:a16="http://schemas.microsoft.com/office/drawing/2014/main" val="586319361"/>
                    </a:ext>
                  </a:extLst>
                </a:gridCol>
                <a:gridCol w="5012702">
                  <a:extLst>
                    <a:ext uri="{9D8B030D-6E8A-4147-A177-3AD203B41FA5}">
                      <a16:colId xmlns:a16="http://schemas.microsoft.com/office/drawing/2014/main" val="3595346957"/>
                    </a:ext>
                  </a:extLst>
                </a:gridCol>
              </a:tblGrid>
              <a:tr h="228487">
                <a:tc gridSpan="4">
                  <a:txBody>
                    <a:bodyPr/>
                    <a:lstStyle/>
                    <a:p>
                      <a:pPr algn="ctr"/>
                      <a:r>
                        <a:rPr lang="pt-B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abaixo cada marca produzida, comercializada ou distribuídas pela unidade fabril 3. </a:t>
                      </a:r>
                    </a:p>
                  </a:txBody>
                  <a:tcPr anchor="ctr">
                    <a:solidFill>
                      <a:srgbClr val="C3AD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531625"/>
                  </a:ext>
                </a:extLst>
              </a:tr>
              <a:tr h="443247">
                <a:tc rowSpan="2">
                  <a:txBody>
                    <a:bodyPr/>
                    <a:lstStyle/>
                    <a:p>
                      <a:r>
                        <a:rPr lang="pt-BR" sz="5000" b="1" dirty="0">
                          <a:solidFill>
                            <a:srgbClr val="502D7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 anchorCtr="1"/>
                </a:tc>
                <a:tc rowSpan="2">
                  <a:txBody>
                    <a:bodyPr/>
                    <a:lstStyle/>
                    <a:p>
                      <a:r>
                        <a:rPr lang="pt-B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ACABAMENTO</a:t>
                      </a:r>
                    </a:p>
                  </a:txBody>
                  <a:tcPr vert="vert270" anchor="ctr" anchorCtr="1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BRILHANTE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707521"/>
                  </a:ext>
                </a:extLst>
              </a:tr>
              <a:tr h="541007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 vMerge="1"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SEMI-ACETINADO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661794"/>
                  </a:ext>
                </a:extLst>
              </a:tr>
            </a:tbl>
          </a:graphicData>
        </a:graphic>
      </p:graphicFrame>
      <p:graphicFrame>
        <p:nvGraphicFramePr>
          <p:cNvPr id="17" name="Tabela 6">
            <a:extLst>
              <a:ext uri="{FF2B5EF4-FFF2-40B4-BE49-F238E27FC236}">
                <a16:creationId xmlns:a16="http://schemas.microsoft.com/office/drawing/2014/main" id="{8453383D-0636-EC1C-8F32-CBFB98058D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452763"/>
              </p:ext>
            </p:extLst>
          </p:nvPr>
        </p:nvGraphicFramePr>
        <p:xfrm>
          <a:off x="435597" y="4567556"/>
          <a:ext cx="5986805" cy="159941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0213">
                  <a:extLst>
                    <a:ext uri="{9D8B030D-6E8A-4147-A177-3AD203B41FA5}">
                      <a16:colId xmlns:a16="http://schemas.microsoft.com/office/drawing/2014/main" val="309019185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27206053"/>
                    </a:ext>
                  </a:extLst>
                </a:gridCol>
                <a:gridCol w="183773">
                  <a:extLst>
                    <a:ext uri="{9D8B030D-6E8A-4147-A177-3AD203B41FA5}">
                      <a16:colId xmlns:a16="http://schemas.microsoft.com/office/drawing/2014/main" val="586319361"/>
                    </a:ext>
                  </a:extLst>
                </a:gridCol>
                <a:gridCol w="5004539">
                  <a:extLst>
                    <a:ext uri="{9D8B030D-6E8A-4147-A177-3AD203B41FA5}">
                      <a16:colId xmlns:a16="http://schemas.microsoft.com/office/drawing/2014/main" val="3595346957"/>
                    </a:ext>
                  </a:extLst>
                </a:gridCol>
              </a:tblGrid>
              <a:tr h="386671">
                <a:tc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fabril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sz="1500" b="0" kern="1200" dirty="0">
                          <a:solidFill>
                            <a:srgbClr val="3A96D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VERNIZ </a:t>
                      </a:r>
                      <a:r>
                        <a:rPr lang="it-IT" sz="1500" b="1" kern="1200" dirty="0">
                          <a:solidFill>
                            <a:srgbClr val="3A96D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BASE SOLVENTE</a:t>
                      </a:r>
                      <a:endParaRPr lang="pt-BR" sz="1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1563238"/>
                  </a:ext>
                </a:extLst>
              </a:tr>
              <a:tr h="228487">
                <a:tc gridSpan="4">
                  <a:txBody>
                    <a:bodyPr/>
                    <a:lstStyle/>
                    <a:p>
                      <a:pPr algn="ctr"/>
                      <a:r>
                        <a:rPr lang="pt-B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abaixo cada marca produzida, comercializada ou distribuídas pela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fabril 1. </a:t>
                      </a:r>
                    </a:p>
                  </a:txBody>
                  <a:tcPr anchor="ctr">
                    <a:solidFill>
                      <a:srgbClr val="98C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531625"/>
                  </a:ext>
                </a:extLst>
              </a:tr>
              <a:tr h="443247">
                <a:tc rowSpan="2">
                  <a:txBody>
                    <a:bodyPr/>
                    <a:lstStyle/>
                    <a:p>
                      <a:r>
                        <a:rPr lang="pt-BR" sz="5000" b="1" dirty="0">
                          <a:solidFill>
                            <a:srgbClr val="3A96D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anchorCtr="1"/>
                </a:tc>
                <a:tc rowSpan="2">
                  <a:txBody>
                    <a:bodyPr/>
                    <a:lstStyle/>
                    <a:p>
                      <a:r>
                        <a:rPr lang="pt-B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ACABAMENTO</a:t>
                      </a:r>
                    </a:p>
                  </a:txBody>
                  <a:tcPr vert="vert270" anchor="ctr" anchorCtr="1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BRILHANTE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707521"/>
                  </a:ext>
                </a:extLst>
              </a:tr>
              <a:tr h="541007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 vMerge="1"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SEMI-ACETINADO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661794"/>
                  </a:ext>
                </a:extLst>
              </a:tr>
            </a:tbl>
          </a:graphicData>
        </a:graphic>
      </p:graphicFrame>
      <p:graphicFrame>
        <p:nvGraphicFramePr>
          <p:cNvPr id="18" name="Tabela 6">
            <a:extLst>
              <a:ext uri="{FF2B5EF4-FFF2-40B4-BE49-F238E27FC236}">
                <a16:creationId xmlns:a16="http://schemas.microsoft.com/office/drawing/2014/main" id="{252D5FDA-67F0-4901-48C6-BCB45CD942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180491"/>
              </p:ext>
            </p:extLst>
          </p:nvPr>
        </p:nvGraphicFramePr>
        <p:xfrm>
          <a:off x="434235" y="6166968"/>
          <a:ext cx="5986805" cy="121274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0213">
                  <a:extLst>
                    <a:ext uri="{9D8B030D-6E8A-4147-A177-3AD203B41FA5}">
                      <a16:colId xmlns:a16="http://schemas.microsoft.com/office/drawing/2014/main" val="309019185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27206053"/>
                    </a:ext>
                  </a:extLst>
                </a:gridCol>
                <a:gridCol w="186496">
                  <a:extLst>
                    <a:ext uri="{9D8B030D-6E8A-4147-A177-3AD203B41FA5}">
                      <a16:colId xmlns:a16="http://schemas.microsoft.com/office/drawing/2014/main" val="586319361"/>
                    </a:ext>
                  </a:extLst>
                </a:gridCol>
                <a:gridCol w="5001816">
                  <a:extLst>
                    <a:ext uri="{9D8B030D-6E8A-4147-A177-3AD203B41FA5}">
                      <a16:colId xmlns:a16="http://schemas.microsoft.com/office/drawing/2014/main" val="3595346957"/>
                    </a:ext>
                  </a:extLst>
                </a:gridCol>
              </a:tblGrid>
              <a:tr h="228487">
                <a:tc gridSpan="4">
                  <a:txBody>
                    <a:bodyPr/>
                    <a:lstStyle/>
                    <a:p>
                      <a:pPr algn="ctr"/>
                      <a:r>
                        <a:rPr lang="pt-B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abaixo cada marca produzida, comercializada ou distribuídas </a:t>
                      </a:r>
                      <a:r>
                        <a:rPr lang="pt-B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pela </a:t>
                      </a:r>
                      <a:r>
                        <a:rPr lang="pt-BR" sz="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fabril 2. </a:t>
                      </a:r>
                    </a:p>
                  </a:txBody>
                  <a:tcPr anchor="ctr">
                    <a:solidFill>
                      <a:srgbClr val="9FA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531625"/>
                  </a:ext>
                </a:extLst>
              </a:tr>
              <a:tr h="443247">
                <a:tc rowSpan="2">
                  <a:txBody>
                    <a:bodyPr/>
                    <a:lstStyle/>
                    <a:p>
                      <a:r>
                        <a:rPr lang="pt-BR" sz="5000" b="1" dirty="0">
                          <a:solidFill>
                            <a:srgbClr val="4B5FA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 anchorCtr="1"/>
                </a:tc>
                <a:tc rowSpan="2">
                  <a:txBody>
                    <a:bodyPr/>
                    <a:lstStyle/>
                    <a:p>
                      <a:r>
                        <a:rPr lang="pt-B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ACABAMENTO</a:t>
                      </a:r>
                    </a:p>
                  </a:txBody>
                  <a:tcPr vert="vert270" anchor="ctr" anchorCtr="1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BRILHANTE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707521"/>
                  </a:ext>
                </a:extLst>
              </a:tr>
              <a:tr h="541007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 vMerge="1"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SEMI-ACETINADO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661794"/>
                  </a:ext>
                </a:extLst>
              </a:tr>
            </a:tbl>
          </a:graphicData>
        </a:graphic>
      </p:graphicFrame>
      <p:graphicFrame>
        <p:nvGraphicFramePr>
          <p:cNvPr id="19" name="Tabela 6">
            <a:extLst>
              <a:ext uri="{FF2B5EF4-FFF2-40B4-BE49-F238E27FC236}">
                <a16:creationId xmlns:a16="http://schemas.microsoft.com/office/drawing/2014/main" id="{E0B12AC3-F493-5332-DA1C-88BEC8C78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640510"/>
              </p:ext>
            </p:extLst>
          </p:nvPr>
        </p:nvGraphicFramePr>
        <p:xfrm>
          <a:off x="435596" y="7379709"/>
          <a:ext cx="5986805" cy="121274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0213">
                  <a:extLst>
                    <a:ext uri="{9D8B030D-6E8A-4147-A177-3AD203B41FA5}">
                      <a16:colId xmlns:a16="http://schemas.microsoft.com/office/drawing/2014/main" val="309019185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27206053"/>
                    </a:ext>
                  </a:extLst>
                </a:gridCol>
                <a:gridCol w="175610">
                  <a:extLst>
                    <a:ext uri="{9D8B030D-6E8A-4147-A177-3AD203B41FA5}">
                      <a16:colId xmlns:a16="http://schemas.microsoft.com/office/drawing/2014/main" val="586319361"/>
                    </a:ext>
                  </a:extLst>
                </a:gridCol>
                <a:gridCol w="5012702">
                  <a:extLst>
                    <a:ext uri="{9D8B030D-6E8A-4147-A177-3AD203B41FA5}">
                      <a16:colId xmlns:a16="http://schemas.microsoft.com/office/drawing/2014/main" val="3595346957"/>
                    </a:ext>
                  </a:extLst>
                </a:gridCol>
              </a:tblGrid>
              <a:tr h="228487">
                <a:tc gridSpan="4">
                  <a:txBody>
                    <a:bodyPr/>
                    <a:lstStyle/>
                    <a:p>
                      <a:pPr algn="ctr"/>
                      <a:r>
                        <a:rPr lang="pt-BR" sz="7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Indicar abaixo cada marca produzida, comercializada ou distribuídas pela unidade fabril 3. </a:t>
                      </a:r>
                    </a:p>
                  </a:txBody>
                  <a:tcPr anchor="ctr">
                    <a:solidFill>
                      <a:srgbClr val="C3AD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531625"/>
                  </a:ext>
                </a:extLst>
              </a:tr>
              <a:tr h="443247">
                <a:tc rowSpan="2">
                  <a:txBody>
                    <a:bodyPr/>
                    <a:lstStyle/>
                    <a:p>
                      <a:r>
                        <a:rPr lang="pt-BR" sz="5000" b="1" dirty="0">
                          <a:solidFill>
                            <a:srgbClr val="502D7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 anchorCtr="1"/>
                </a:tc>
                <a:tc rowSpan="2">
                  <a:txBody>
                    <a:bodyPr/>
                    <a:lstStyle/>
                    <a:p>
                      <a:r>
                        <a:rPr lang="pt-B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ACABAMENTO</a:t>
                      </a:r>
                    </a:p>
                  </a:txBody>
                  <a:tcPr vert="vert270" anchor="ctr" anchorCtr="1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BRILHANTE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707521"/>
                  </a:ext>
                </a:extLst>
              </a:tr>
              <a:tr h="541007">
                <a:tc vMerge="1">
                  <a:txBody>
                    <a:bodyPr/>
                    <a:lstStyle/>
                    <a:p>
                      <a:endParaRPr lang="pt-BR" sz="5000" b="1" dirty="0">
                        <a:solidFill>
                          <a:srgbClr val="3A96D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pt-BR" sz="5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 anchorCtr="1"/>
                </a:tc>
                <a:tc vMerge="1">
                  <a:txBody>
                    <a:bodyPr/>
                    <a:lstStyle/>
                    <a:p>
                      <a:pPr marL="71755" marR="71755" algn="ctr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</a:tabLst>
                      </a:pPr>
                      <a:r>
                        <a:rPr lang="pt-BR" sz="7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SEMI-ACETINADO</a:t>
                      </a: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endParaRPr lang="pt-B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661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6775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111</TotalTime>
  <Words>1323</Words>
  <Application>Microsoft Office PowerPoint</Application>
  <PresentationFormat>Papel A4 (210 x 297 mm)</PresentationFormat>
  <Paragraphs>592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Pâmela</dc:creator>
  <cp:lastModifiedBy>Pâmela</cp:lastModifiedBy>
  <cp:revision>25</cp:revision>
  <dcterms:created xsi:type="dcterms:W3CDTF">2023-07-07T13:10:47Z</dcterms:created>
  <dcterms:modified xsi:type="dcterms:W3CDTF">2023-07-07T15:04:50Z</dcterms:modified>
</cp:coreProperties>
</file>